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24" r:id="rId11"/>
    <p:sldId id="316" r:id="rId12"/>
    <p:sldId id="317" r:id="rId13"/>
    <p:sldId id="325" r:id="rId14"/>
    <p:sldId id="318" r:id="rId15"/>
    <p:sldId id="319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F3"/>
    <a:srgbClr val="FFCCCC"/>
    <a:srgbClr val="0000FF"/>
    <a:srgbClr val="CC00FF"/>
    <a:srgbClr val="00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6982" autoAdjust="0"/>
  </p:normalViewPr>
  <p:slideViewPr>
    <p:cSldViewPr snapToGrid="0">
      <p:cViewPr>
        <p:scale>
          <a:sx n="150" d="100"/>
          <a:sy n="150" d="100"/>
        </p:scale>
        <p:origin x="1128" y="-1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1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36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9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3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5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24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5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46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5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8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9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5.png"/><Relationship Id="rId7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98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" Type="http://schemas.openxmlformats.org/officeDocument/2006/relationships/image" Target="../media/image6.png"/><Relationship Id="rId21" Type="http://schemas.openxmlformats.org/officeDocument/2006/relationships/image" Target="../media/image226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" Type="http://schemas.openxmlformats.org/officeDocument/2006/relationships/image" Target="../media/image5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8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7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40.png"/><Relationship Id="rId4" Type="http://schemas.openxmlformats.org/officeDocument/2006/relationships/image" Target="../media/image14.png"/><Relationship Id="rId9" Type="http://schemas.openxmlformats.org/officeDocument/2006/relationships/image" Target="../media/image2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45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247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7.png"/><Relationship Id="rId7" Type="http://schemas.openxmlformats.org/officeDocument/2006/relationships/image" Target="../media/image2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9.png"/><Relationship Id="rId10" Type="http://schemas.openxmlformats.org/officeDocument/2006/relationships/image" Target="../media/image320.png"/><Relationship Id="rId4" Type="http://schemas.openxmlformats.org/officeDocument/2006/relationships/image" Target="../media/image38.png"/><Relationship Id="rId9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380.png"/><Relationship Id="rId12" Type="http://schemas.openxmlformats.org/officeDocument/2006/relationships/image" Target="../media/image4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10.png"/><Relationship Id="rId5" Type="http://schemas.openxmlformats.org/officeDocument/2006/relationships/image" Target="../media/image43.png"/><Relationship Id="rId10" Type="http://schemas.openxmlformats.org/officeDocument/2006/relationships/image" Target="../media/image300.png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章 直交性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83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70498" cy="531763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627" y="248990"/>
            <a:ext cx="3940955" cy="335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7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0" y="1"/>
            <a:ext cx="8258629" cy="4522842"/>
            <a:chOff x="0" y="0"/>
            <a:chExt cx="10256596" cy="5617029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2"/>
            <a:srcRect b="26877"/>
            <a:stretch/>
          </p:blipFill>
          <p:spPr>
            <a:xfrm>
              <a:off x="0" y="0"/>
              <a:ext cx="5067739" cy="5617029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8857" y="2318598"/>
              <a:ext cx="5067739" cy="2507197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2"/>
            <a:srcRect t="74918"/>
            <a:stretch/>
          </p:blipFill>
          <p:spPr>
            <a:xfrm>
              <a:off x="5188857" y="391886"/>
              <a:ext cx="5067739" cy="1926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23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第</a:t>
            </a:r>
            <a:r>
              <a:rPr lang="en-US" altLang="ja-JP" sz="3200" dirty="0"/>
              <a:t>4</a:t>
            </a:r>
            <a:r>
              <a:rPr lang="ja-JP" altLang="en-US" sz="3200" dirty="0" smtClean="0"/>
              <a:t>章 直交性</a:t>
            </a:r>
            <a:r>
              <a:rPr kumimoji="1" lang="en-US" altLang="ja-JP" sz="3200" dirty="0" smtClean="0"/>
              <a:t>:</a:t>
            </a:r>
            <a:r>
              <a:rPr lang="en-US" altLang="ja-JP" sz="3200" dirty="0" smtClean="0"/>
              <a:t>4</a:t>
            </a:r>
            <a:r>
              <a:rPr kumimoji="1" lang="en-US" altLang="ja-JP" sz="3200" dirty="0" smtClean="0"/>
              <a:t>.4 </a:t>
            </a:r>
            <a:r>
              <a:rPr kumimoji="1" lang="ja-JP" altLang="en-US" sz="3200" dirty="0" smtClean="0"/>
              <a:t>直交基底とグラム－シュミット法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5"/>
            <a:ext cx="4003524" cy="110066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8007"/>
          <a:stretch/>
        </p:blipFill>
        <p:spPr>
          <a:xfrm>
            <a:off x="1" y="1757535"/>
            <a:ext cx="4045857" cy="546876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66" b="-2"/>
          <a:stretch/>
        </p:blipFill>
        <p:spPr>
          <a:xfrm>
            <a:off x="4049486" y="1149593"/>
            <a:ext cx="4051904" cy="609203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190" y="679904"/>
            <a:ext cx="4039810" cy="5092095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933812" y="1291093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752485" y="1453196"/>
            <a:ext cx="181266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53251" y="2090815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110276" y="2409902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024801" y="2725799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539026" y="2725799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095531" y="3300892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95531" y="3484592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9486" y="676856"/>
            <a:ext cx="4045857" cy="501905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2957332" y="6542893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516835" y="6542893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609016" y="6912823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0738" y="6912873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95235" y="6912823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718596" y="2638559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909096" y="2638559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809295" y="4276859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485822" y="4276859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582602" y="5259839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062662" y="5259839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414962" y="4817879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864999" y="4817879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491903" y="3322492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80102" y="1719168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564422" y="728070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19358" y="2773102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671808" y="2925502"/>
            <a:ext cx="84561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843779" y="3248826"/>
            <a:ext cx="102319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463043" y="2925502"/>
            <a:ext cx="93017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7708900" y="3441700"/>
            <a:ext cx="2851150" cy="2470150"/>
          </a:xfrm>
          <a:custGeom>
            <a:avLst/>
            <a:gdLst>
              <a:gd name="connsiteX0" fmla="*/ 2851150 w 2851150"/>
              <a:gd name="connsiteY0" fmla="*/ 0 h 2470150"/>
              <a:gd name="connsiteX1" fmla="*/ 2851150 w 2851150"/>
              <a:gd name="connsiteY1" fmla="*/ 0 h 2470150"/>
              <a:gd name="connsiteX2" fmla="*/ 2787650 w 2851150"/>
              <a:gd name="connsiteY2" fmla="*/ 63500 h 2470150"/>
              <a:gd name="connsiteX3" fmla="*/ 406400 w 2851150"/>
              <a:gd name="connsiteY3" fmla="*/ 63500 h 2470150"/>
              <a:gd name="connsiteX4" fmla="*/ 406400 w 2851150"/>
              <a:gd name="connsiteY4" fmla="*/ 2470150 h 2470150"/>
              <a:gd name="connsiteX5" fmla="*/ 0 w 2851150"/>
              <a:gd name="connsiteY5" fmla="*/ 2470150 h 24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1150" h="2470150">
                <a:moveTo>
                  <a:pt x="2851150" y="0"/>
                </a:moveTo>
                <a:lnTo>
                  <a:pt x="2851150" y="0"/>
                </a:lnTo>
                <a:lnTo>
                  <a:pt x="2787650" y="63500"/>
                </a:lnTo>
                <a:lnTo>
                  <a:pt x="406400" y="63500"/>
                </a:lnTo>
                <a:lnTo>
                  <a:pt x="406400" y="2470150"/>
                </a:lnTo>
                <a:lnTo>
                  <a:pt x="0" y="2470150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241100" y="3871126"/>
            <a:ext cx="102319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108235" y="4029876"/>
            <a:ext cx="102319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434756" y="4842807"/>
            <a:ext cx="102319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54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第</a:t>
            </a:r>
            <a:r>
              <a:rPr lang="en-US" altLang="ja-JP" sz="3200" dirty="0"/>
              <a:t>4</a:t>
            </a:r>
            <a:r>
              <a:rPr lang="ja-JP" altLang="en-US" sz="3200" dirty="0" smtClean="0"/>
              <a:t>章 直交性</a:t>
            </a:r>
            <a:r>
              <a:rPr kumimoji="1" lang="en-US" altLang="ja-JP" sz="3200" dirty="0" smtClean="0"/>
              <a:t>:</a:t>
            </a:r>
            <a:r>
              <a:rPr lang="en-US" altLang="ja-JP" sz="3200" dirty="0" smtClean="0"/>
              <a:t>4</a:t>
            </a:r>
            <a:r>
              <a:rPr kumimoji="1" lang="en-US" altLang="ja-JP" sz="3200" dirty="0" smtClean="0"/>
              <a:t>.4 </a:t>
            </a:r>
            <a:r>
              <a:rPr kumimoji="1" lang="ja-JP" altLang="en-US" sz="3200" dirty="0" smtClean="0"/>
              <a:t>直交基底とグラム－シュミット法</a:t>
            </a:r>
            <a:endParaRPr kumimoji="1" lang="ja-JP" altLang="en-US" sz="32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4039810" cy="74385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b="57418"/>
          <a:stretch/>
        </p:blipFill>
        <p:spPr>
          <a:xfrm>
            <a:off x="0" y="1423761"/>
            <a:ext cx="4051904" cy="259578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1" y="4147004"/>
            <a:ext cx="4051904" cy="508815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3927002" y="1476791"/>
            <a:ext cx="102319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3"/>
          <a:srcRect t="43125"/>
          <a:stretch/>
        </p:blipFill>
        <p:spPr>
          <a:xfrm>
            <a:off x="4121151" y="679904"/>
            <a:ext cx="4051904" cy="346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862008" y="2006274"/>
                <a:ext cx="248851" cy="282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 sz="9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en-US" altLang="ja-JP" sz="9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9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08" y="2006274"/>
                <a:ext cx="248851" cy="282000"/>
              </a:xfrm>
              <a:prstGeom prst="rect">
                <a:avLst/>
              </a:prstGeom>
              <a:blipFill rotWithShape="0">
                <a:blip r:embed="rId5"/>
                <a:stretch>
                  <a:fillRect l="-14634" t="-2174" r="-17073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2743196" y="1975286"/>
                <a:ext cx="377667" cy="250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7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en-US" altLang="ja-JP" sz="7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96" y="1975286"/>
                <a:ext cx="377667" cy="250390"/>
              </a:xfrm>
              <a:prstGeom prst="rect">
                <a:avLst/>
              </a:prstGeom>
              <a:blipFill rotWithShape="0">
                <a:blip r:embed="rId6"/>
                <a:stretch>
                  <a:fillRect t="-2439" r="-1613" b="-48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1448256" y="2257256"/>
            <a:ext cx="154190" cy="1430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849445" y="2257256"/>
            <a:ext cx="248325" cy="1430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221750" y="2270961"/>
            <a:ext cx="87036" cy="13004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2959364" y="2540884"/>
            <a:ext cx="87036" cy="13004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604304" y="2263758"/>
            <a:ext cx="71931" cy="1300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304516" y="2540884"/>
            <a:ext cx="71931" cy="1300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90389" y="3013744"/>
            <a:ext cx="79124" cy="13004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412291" y="3013744"/>
            <a:ext cx="71931" cy="1300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13608" y="3013744"/>
            <a:ext cx="79124" cy="13004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189745" y="3449609"/>
            <a:ext cx="79124" cy="4489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2762722" y="3609055"/>
            <a:ext cx="65392" cy="1300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3496148" y="3609055"/>
            <a:ext cx="65392" cy="1300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18630" y="3015483"/>
            <a:ext cx="71931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99819" y="3013744"/>
            <a:ext cx="205227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336776" y="3458875"/>
            <a:ext cx="576000" cy="4489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073294" y="3427163"/>
            <a:ext cx="113958" cy="4938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2515615" y="3618321"/>
            <a:ext cx="87036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650344" y="3609055"/>
            <a:ext cx="105314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3390834" y="3609055"/>
            <a:ext cx="105314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3218574" y="3609055"/>
            <a:ext cx="105314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960353" y="1007260"/>
            <a:ext cx="93017" cy="114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5745631" y="1324760"/>
            <a:ext cx="84561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666131" y="1005767"/>
            <a:ext cx="84561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158560" y="1005767"/>
            <a:ext cx="84561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013748" y="855914"/>
            <a:ext cx="69885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5397798" y="855914"/>
            <a:ext cx="69885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5259957" y="1771686"/>
            <a:ext cx="69885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5724376" y="1483577"/>
            <a:ext cx="69885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134403" y="1483577"/>
            <a:ext cx="69885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563853" y="1327493"/>
            <a:ext cx="93017" cy="114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7750911" y="1324760"/>
            <a:ext cx="93017" cy="114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6490176" y="1344907"/>
            <a:ext cx="468000" cy="114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5458289" y="1747631"/>
            <a:ext cx="93017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5928780" y="1747631"/>
            <a:ext cx="102319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6651425" y="1747631"/>
            <a:ext cx="102319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28507" y="1598122"/>
            <a:ext cx="12534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 smtClean="0">
                <a:solidFill>
                  <a:srgbClr val="00B050"/>
                </a:solidFill>
              </a:rPr>
              <a:t>A</a:t>
            </a:r>
            <a:r>
              <a:rPr lang="ja-JP" altLang="en-US" sz="600" dirty="0" smtClean="0">
                <a:solidFill>
                  <a:srgbClr val="00B050"/>
                </a:solidFill>
              </a:rPr>
              <a:t>→</a:t>
            </a:r>
            <a:r>
              <a:rPr lang="en-US" altLang="ja-JP" sz="600" dirty="0" smtClean="0">
                <a:solidFill>
                  <a:srgbClr val="00B050"/>
                </a:solidFill>
              </a:rPr>
              <a:t>Q</a:t>
            </a:r>
            <a:r>
              <a:rPr lang="ja-JP" altLang="en-US" sz="600" dirty="0" smtClean="0">
                <a:solidFill>
                  <a:srgbClr val="00B050"/>
                </a:solidFill>
              </a:rPr>
              <a:t>に．</a:t>
            </a:r>
            <a:r>
              <a:rPr lang="en-US" altLang="ja-JP" sz="600" dirty="0" smtClean="0">
                <a:solidFill>
                  <a:srgbClr val="00B050"/>
                </a:solidFill>
              </a:rPr>
              <a:t>Q</a:t>
            </a:r>
            <a:r>
              <a:rPr lang="ja-JP" altLang="en-US" sz="600" dirty="0" smtClean="0">
                <a:solidFill>
                  <a:srgbClr val="00B050"/>
                </a:solidFill>
              </a:rPr>
              <a:t>の列は正規直行基底．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5592612" y="1598122"/>
            <a:ext cx="7827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rgbClr val="00B0F0"/>
                </a:solidFill>
              </a:rPr>
              <a:t>基底に沿った成分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5565810" y="1747631"/>
            <a:ext cx="241265" cy="138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6042038" y="1747631"/>
            <a:ext cx="241265" cy="138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6767685" y="1747631"/>
            <a:ext cx="241265" cy="138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7941799" y="1172115"/>
            <a:ext cx="69885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7745485" y="1173023"/>
            <a:ext cx="69885" cy="11454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7669570" y="4316812"/>
            <a:ext cx="69885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4824739" y="3581132"/>
            <a:ext cx="93017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5771480" y="3581132"/>
            <a:ext cx="102319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6729075" y="3581132"/>
            <a:ext cx="102319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4932260" y="3581132"/>
            <a:ext cx="241265" cy="138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5884738" y="3581132"/>
            <a:ext cx="241265" cy="138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6845335" y="3581132"/>
            <a:ext cx="241265" cy="138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5375980" y="3581132"/>
            <a:ext cx="93017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6335421" y="3581132"/>
            <a:ext cx="102319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7362866" y="3581132"/>
            <a:ext cx="102319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5639408" y="4326358"/>
            <a:ext cx="93017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938082" y="4332111"/>
            <a:ext cx="93017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6242404" y="4326358"/>
            <a:ext cx="93017" cy="138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0" name="グループ化 79"/>
          <p:cNvGrpSpPr/>
          <p:nvPr/>
        </p:nvGrpSpPr>
        <p:grpSpPr>
          <a:xfrm>
            <a:off x="45368" y="4068719"/>
            <a:ext cx="2048289" cy="1066688"/>
            <a:chOff x="6015037" y="28687"/>
            <a:chExt cx="2048289" cy="1066688"/>
          </a:xfrm>
        </p:grpSpPr>
        <p:pic>
          <p:nvPicPr>
            <p:cNvPr id="81" name="図 80"/>
            <p:cNvPicPr>
              <a:picLocks noChangeAspect="1"/>
            </p:cNvPicPr>
            <p:nvPr/>
          </p:nvPicPr>
          <p:blipFill rotWithShape="1">
            <a:blip r:embed="rId7"/>
            <a:srcRect l="45766" r="3693" b="53866"/>
            <a:stretch/>
          </p:blipFill>
          <p:spPr>
            <a:xfrm>
              <a:off x="6015037" y="31425"/>
              <a:ext cx="2048289" cy="106395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82" name="正方形/長方形 81"/>
            <p:cNvSpPr/>
            <p:nvPr/>
          </p:nvSpPr>
          <p:spPr>
            <a:xfrm>
              <a:off x="6594283" y="67883"/>
              <a:ext cx="69885" cy="119571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7969059" y="536488"/>
              <a:ext cx="63532" cy="119571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7418990" y="669983"/>
              <a:ext cx="57756" cy="119571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/>
            <p:cNvSpPr/>
            <p:nvPr/>
          </p:nvSpPr>
          <p:spPr>
            <a:xfrm>
              <a:off x="6936249" y="739294"/>
              <a:ext cx="69885" cy="89835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7147230" y="439869"/>
              <a:ext cx="69885" cy="89835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7" name="直線矢印コネクタ 86"/>
            <p:cNvCxnSpPr/>
            <p:nvPr/>
          </p:nvCxnSpPr>
          <p:spPr>
            <a:xfrm flipV="1">
              <a:off x="6326569" y="769357"/>
              <a:ext cx="611176" cy="154800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正方形/長方形 87"/>
            <p:cNvSpPr/>
            <p:nvPr/>
          </p:nvSpPr>
          <p:spPr>
            <a:xfrm>
              <a:off x="7364295" y="415568"/>
              <a:ext cx="63532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7364289" y="548918"/>
              <a:ext cx="63532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7473824" y="544150"/>
              <a:ext cx="63532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7607174" y="548909"/>
              <a:ext cx="63532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/>
            <p:cNvSpPr/>
            <p:nvPr/>
          </p:nvSpPr>
          <p:spPr>
            <a:xfrm>
              <a:off x="7842126" y="544144"/>
              <a:ext cx="69885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テキスト ボックス 92"/>
            <p:cNvSpPr txBox="1"/>
            <p:nvPr/>
          </p:nvSpPr>
          <p:spPr>
            <a:xfrm>
              <a:off x="6735016" y="28687"/>
              <a:ext cx="10060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smtClean="0">
                  <a:solidFill>
                    <a:srgbClr val="00B0F0"/>
                  </a:solidFill>
                </a:rPr>
                <a:t>m=3 </a:t>
              </a:r>
              <a:r>
                <a:rPr kumimoji="1" lang="ja-JP" altLang="en-US" sz="700" dirty="0" smtClean="0">
                  <a:solidFill>
                    <a:srgbClr val="00B0F0"/>
                  </a:solidFill>
                </a:rPr>
                <a:t>の</a:t>
              </a:r>
              <a:r>
                <a:rPr kumimoji="1" lang="en-US" altLang="ja-JP" sz="700" dirty="0" smtClean="0">
                  <a:solidFill>
                    <a:srgbClr val="00B0F0"/>
                  </a:solidFill>
                </a:rPr>
                <a:t>3</a:t>
              </a:r>
              <a:r>
                <a:rPr kumimoji="1" lang="ja-JP" altLang="en-US" sz="700" dirty="0" smtClean="0">
                  <a:solidFill>
                    <a:srgbClr val="00B0F0"/>
                  </a:solidFill>
                </a:rPr>
                <a:t>次元ベクトル</a:t>
              </a:r>
              <a:endParaRPr kumimoji="1" lang="ja-JP" altLang="en-US" sz="700" dirty="0">
                <a:solidFill>
                  <a:srgbClr val="00B0F0"/>
                </a:solidFill>
              </a:endParaRPr>
            </a:p>
          </p:txBody>
        </p:sp>
        <p:sp>
          <p:nvSpPr>
            <p:cNvPr id="94" name="テキスト ボックス 93"/>
            <p:cNvSpPr txBox="1"/>
            <p:nvPr/>
          </p:nvSpPr>
          <p:spPr>
            <a:xfrm>
              <a:off x="7096820" y="240069"/>
              <a:ext cx="7647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700" dirty="0" smtClean="0">
                  <a:solidFill>
                    <a:srgbClr val="FF0000"/>
                  </a:solidFill>
                </a:rPr>
                <a:t>n</a:t>
              </a:r>
              <a:r>
                <a:rPr kumimoji="1" lang="en-US" altLang="ja-JP" sz="700" dirty="0" smtClean="0">
                  <a:solidFill>
                    <a:srgbClr val="FF0000"/>
                  </a:solidFill>
                </a:rPr>
                <a:t>=2 </a:t>
              </a:r>
              <a:r>
                <a:rPr kumimoji="1" lang="ja-JP" altLang="en-US" sz="700" dirty="0" smtClean="0">
                  <a:solidFill>
                    <a:srgbClr val="FF0000"/>
                  </a:solidFill>
                </a:rPr>
                <a:t>の列空間</a:t>
              </a:r>
              <a:endParaRPr kumimoji="1" lang="ja-JP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95" name="正方形/長方形 94"/>
            <p:cNvSpPr/>
            <p:nvPr/>
          </p:nvSpPr>
          <p:spPr>
            <a:xfrm>
              <a:off x="7438098" y="415568"/>
              <a:ext cx="69885" cy="108000"/>
            </a:xfrm>
            <a:prstGeom prst="rect">
              <a:avLst/>
            </a:prstGeom>
            <a:noFill/>
            <a:ln w="635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正方形/長方形 95"/>
            <p:cNvSpPr/>
            <p:nvPr/>
          </p:nvSpPr>
          <p:spPr>
            <a:xfrm>
              <a:off x="6226021" y="918488"/>
              <a:ext cx="84561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正方形/長方形 96"/>
            <p:cNvSpPr/>
            <p:nvPr/>
          </p:nvSpPr>
          <p:spPr>
            <a:xfrm>
              <a:off x="6895830" y="484245"/>
              <a:ext cx="69885" cy="89835"/>
            </a:xfrm>
            <a:prstGeom prst="rect">
              <a:avLst/>
            </a:pr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8" name="直線矢印コネクタ 97"/>
            <p:cNvCxnSpPr/>
            <p:nvPr/>
          </p:nvCxnSpPr>
          <p:spPr>
            <a:xfrm flipV="1">
              <a:off x="6332680" y="738759"/>
              <a:ext cx="288000" cy="170862"/>
            </a:xfrm>
            <a:prstGeom prst="straightConnector1">
              <a:avLst/>
            </a:prstGeom>
            <a:ln w="9525">
              <a:solidFill>
                <a:schemeClr val="accent6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テキスト ボックス 98"/>
                <p:cNvSpPr txBox="1"/>
                <p:nvPr/>
              </p:nvSpPr>
              <p:spPr>
                <a:xfrm>
                  <a:off x="6439339" y="632207"/>
                  <a:ext cx="1667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ja-JP" sz="9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1" lang="ja-JP" altLang="en-US" sz="9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テキスト ボックス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339" y="632207"/>
                  <a:ext cx="166712" cy="1384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8519" r="-11111" b="-86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直線コネクタ 99"/>
            <p:cNvCxnSpPr/>
            <p:nvPr/>
          </p:nvCxnSpPr>
          <p:spPr>
            <a:xfrm>
              <a:off x="6620917" y="731468"/>
              <a:ext cx="324000" cy="211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/>
            <p:cNvCxnSpPr/>
            <p:nvPr/>
          </p:nvCxnSpPr>
          <p:spPr>
            <a:xfrm flipH="1">
              <a:off x="6622155" y="123040"/>
              <a:ext cx="115546" cy="612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矢印コネクタ 101"/>
            <p:cNvCxnSpPr/>
            <p:nvPr/>
          </p:nvCxnSpPr>
          <p:spPr>
            <a:xfrm flipV="1">
              <a:off x="6331332" y="116690"/>
              <a:ext cx="400018" cy="806175"/>
            </a:xfrm>
            <a:prstGeom prst="straightConnector1">
              <a:avLst/>
            </a:prstGeom>
            <a:ln w="95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フリーフォーム 102"/>
            <p:cNvSpPr/>
            <p:nvPr/>
          </p:nvSpPr>
          <p:spPr>
            <a:xfrm>
              <a:off x="6842581" y="681426"/>
              <a:ext cx="71438" cy="59531"/>
            </a:xfrm>
            <a:custGeom>
              <a:avLst/>
              <a:gdLst>
                <a:gd name="connsiteX0" fmla="*/ 71438 w 71438"/>
                <a:gd name="connsiteY0" fmla="*/ 9525 h 59531"/>
                <a:gd name="connsiteX1" fmla="*/ 0 w 71438"/>
                <a:gd name="connsiteY1" fmla="*/ 0 h 59531"/>
                <a:gd name="connsiteX2" fmla="*/ 30957 w 71438"/>
                <a:gd name="connsiteY2" fmla="*/ 59531 h 5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8" h="59531">
                  <a:moveTo>
                    <a:pt x="71438" y="9525"/>
                  </a:moveTo>
                  <a:lnTo>
                    <a:pt x="0" y="0"/>
                  </a:lnTo>
                  <a:lnTo>
                    <a:pt x="30957" y="59531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9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smtClean="0"/>
              <a:t>第</a:t>
            </a:r>
            <a:r>
              <a:rPr lang="en-US" altLang="ja-JP" sz="3200" smtClean="0"/>
              <a:t>4</a:t>
            </a:r>
            <a:r>
              <a:rPr lang="ja-JP" altLang="en-US" sz="3200" smtClean="0"/>
              <a:t>章 直交性</a:t>
            </a:r>
            <a:r>
              <a:rPr lang="en-US" altLang="ja-JP" sz="3200" smtClean="0"/>
              <a:t>:4.4 </a:t>
            </a:r>
            <a:r>
              <a:rPr lang="ja-JP" altLang="en-US" sz="3200" smtClean="0"/>
              <a:t>直交基底とグラム－シュミット法</a:t>
            </a:r>
            <a:endParaRPr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5"/>
            <a:ext cx="4012408" cy="524791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47304" b="3414"/>
          <a:stretch/>
        </p:blipFill>
        <p:spPr>
          <a:xfrm>
            <a:off x="4041817" y="679904"/>
            <a:ext cx="4006410" cy="296760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17970"/>
          <a:stretch/>
        </p:blipFill>
        <p:spPr>
          <a:xfrm>
            <a:off x="4057961" y="3647512"/>
            <a:ext cx="4030401" cy="497397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915" y="1766177"/>
            <a:ext cx="4036398" cy="606959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748" y="7805783"/>
            <a:ext cx="4042396" cy="94762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1" b="54543"/>
          <a:stretch/>
        </p:blipFill>
        <p:spPr>
          <a:xfrm>
            <a:off x="22142" y="5927823"/>
            <a:ext cx="4006410" cy="273720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/>
          <a:srcRect t="82085"/>
          <a:stretch/>
        </p:blipFill>
        <p:spPr>
          <a:xfrm>
            <a:off x="8139912" y="679904"/>
            <a:ext cx="4030401" cy="1086273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297419" y="1265906"/>
            <a:ext cx="95740" cy="13004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659383" y="1432593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849885" y="1432593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09562" y="1586448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00064" y="1586448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563643" y="2250301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698318" y="2399393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646056" y="2408919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073235" y="2564634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25617" y="2898012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321334" y="2898012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0817696" y="694684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9742" y="685154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174477" y="837554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8360217" y="832784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0431911" y="1771002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87342" y="5503090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2778083" y="2907515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644599" y="5369740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1187390" y="5117325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1897009" y="5060166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3172949" y="5162062"/>
            <a:ext cx="87036" cy="97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1667996" y="4656496"/>
            <a:ext cx="87036" cy="1182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2873330" y="4685679"/>
            <a:ext cx="95740" cy="1074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2182754" y="6052539"/>
            <a:ext cx="95740" cy="1074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2711401" y="5295097"/>
            <a:ext cx="95740" cy="888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839580" y="6052539"/>
            <a:ext cx="87036" cy="10747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3315837" y="6052539"/>
            <a:ext cx="87036" cy="1074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220712" y="6622289"/>
            <a:ext cx="95740" cy="1074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849268" y="6622289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35009" y="6622289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2686834" y="2831335"/>
            <a:ext cx="79124" cy="13004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2734459" y="5960320"/>
            <a:ext cx="79124" cy="13004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3215482" y="5969842"/>
            <a:ext cx="79124" cy="13004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2382032" y="6050803"/>
            <a:ext cx="79124" cy="13004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4373002" y="2836096"/>
            <a:ext cx="115845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4653998" y="2840854"/>
            <a:ext cx="115845" cy="13004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777821" y="2840848"/>
            <a:ext cx="115845" cy="13004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986304" y="3823521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237129" y="3823521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6881779" y="3823521"/>
            <a:ext cx="95740" cy="1300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4812180" y="4197377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4920130" y="4352952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5043955" y="4511702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052979" y="4353746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5176804" y="4512496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5319786" y="4511702"/>
            <a:ext cx="79124" cy="1300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5828180" y="4527577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980079" y="4528371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6125841" y="4527577"/>
            <a:ext cx="105314" cy="1300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5561480" y="4377693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5713379" y="4378487"/>
            <a:ext cx="95740" cy="1300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5316394" y="4216562"/>
            <a:ext cx="95740" cy="1300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5164134" y="5377122"/>
            <a:ext cx="127430" cy="4489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5372299" y="5369740"/>
            <a:ext cx="127430" cy="4489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5567830" y="5371185"/>
            <a:ext cx="127430" cy="4489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5846712" y="5320510"/>
            <a:ext cx="752839" cy="1458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5849888" y="5502955"/>
            <a:ext cx="752839" cy="1458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6411113" y="5682225"/>
            <a:ext cx="187875" cy="14589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7375832" y="6603696"/>
            <a:ext cx="79124" cy="1074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7458380" y="6603690"/>
            <a:ext cx="79124" cy="10747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4816116" y="6752329"/>
            <a:ext cx="79124" cy="1074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4611261" y="6752329"/>
            <a:ext cx="79124" cy="10747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6643281" y="7620827"/>
            <a:ext cx="779351" cy="4489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387293" y="7617158"/>
            <a:ext cx="1206000" cy="44893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7565251" y="7791564"/>
            <a:ext cx="79124" cy="1074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7647799" y="7791558"/>
            <a:ext cx="79124" cy="10747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7562868" y="8179709"/>
            <a:ext cx="79124" cy="1074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7645416" y="8179703"/>
            <a:ext cx="79124" cy="10747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8408087" y="1282234"/>
                <a:ext cx="2044791" cy="1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05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ja-JP" sz="105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50" i="1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̂"/>
                        <m:ctrlPr>
                          <a:rPr kumimoji="1" lang="en-US" altLang="ja-JP" sz="105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105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ja-JP" sz="105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5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5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ja-JP" altLang="en-US" sz="1050" dirty="0" smtClean="0"/>
                  <a:t>⇔</a:t>
                </a:r>
                <a:r>
                  <a:rPr lang="en-US" altLang="ja-JP" sz="105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5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5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5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50" b="0" i="1" smtClean="0">
                        <a:latin typeface="Cambria Math" panose="02040503050406030204" pitchFamily="18" charset="0"/>
                      </a:rPr>
                      <m:t>𝑄𝑅</m:t>
                    </m:r>
                    <m:acc>
                      <m:accPr>
                        <m:chr m:val="̂"/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ja-JP" sz="105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5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5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5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ja-JP" sz="1050" dirty="0" smtClean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087" y="1282234"/>
                <a:ext cx="2044791" cy="164532"/>
              </a:xfrm>
              <a:prstGeom prst="rect">
                <a:avLst/>
              </a:prstGeom>
              <a:blipFill rotWithShape="0">
                <a:blip r:embed="rId7"/>
                <a:stretch>
                  <a:fillRect l="-2381" t="-29630" r="-1488" b="-4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/>
          <p:cNvSpPr/>
          <p:nvPr/>
        </p:nvSpPr>
        <p:spPr>
          <a:xfrm>
            <a:off x="9617851" y="1538001"/>
            <a:ext cx="79124" cy="1074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10422994" y="1538001"/>
            <a:ext cx="79124" cy="1074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11477094" y="1538001"/>
            <a:ext cx="79124" cy="1074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11299866" y="1538001"/>
            <a:ext cx="79124" cy="10747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10146602" y="1538001"/>
            <a:ext cx="79124" cy="10747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202329" y="1538001"/>
            <a:ext cx="79124" cy="10747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5837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-1" y="0"/>
            <a:ext cx="4253234" cy="6749143"/>
            <a:chOff x="-1" y="0"/>
            <a:chExt cx="5090602" cy="807790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090601" cy="3467400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3467400"/>
              <a:ext cx="5090601" cy="461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8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第</a:t>
            </a:r>
            <a:r>
              <a:rPr lang="en-US" altLang="ja-JP" sz="3200" dirty="0"/>
              <a:t>4</a:t>
            </a:r>
            <a:r>
              <a:rPr lang="ja-JP" altLang="en-US" sz="3200" dirty="0" smtClean="0"/>
              <a:t>章 直交性</a:t>
            </a:r>
            <a:r>
              <a:rPr kumimoji="1" lang="en-US" altLang="ja-JP" sz="3200" dirty="0" smtClean="0"/>
              <a:t>:</a:t>
            </a:r>
            <a:r>
              <a:rPr lang="en-US" altLang="ja-JP" sz="3200" dirty="0" smtClean="0"/>
              <a:t>4</a:t>
            </a:r>
            <a:r>
              <a:rPr kumimoji="1" lang="en-US" altLang="ja-JP" sz="3200" dirty="0" smtClean="0"/>
              <a:t>.1 4</a:t>
            </a:r>
            <a:r>
              <a:rPr kumimoji="1" lang="ja-JP" altLang="en-US" sz="3200" dirty="0" err="1" smtClean="0"/>
              <a:t>つの</a:t>
            </a:r>
            <a:r>
              <a:rPr kumimoji="1" lang="ja-JP" altLang="en-US" sz="3200" dirty="0" smtClean="0"/>
              <a:t>部分空間の直交性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4042331" cy="59022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334" y="679904"/>
            <a:ext cx="4049831" cy="581225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168" y="679904"/>
            <a:ext cx="4019832" cy="472480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11126" y="4578172"/>
            <a:ext cx="10160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99552" y="4896826"/>
            <a:ext cx="10160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804677" y="5049226"/>
            <a:ext cx="8397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092906" y="5670160"/>
            <a:ext cx="1800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991923" y="6034156"/>
            <a:ext cx="92368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72291" y="6349766"/>
            <a:ext cx="217801" cy="1221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689844" y="1387576"/>
            <a:ext cx="378000" cy="111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962463" y="1234459"/>
            <a:ext cx="109493" cy="111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269531" y="1386859"/>
            <a:ext cx="132486" cy="111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5981725" y="1345406"/>
            <a:ext cx="1980000" cy="42863"/>
          </a:xfrm>
          <a:custGeom>
            <a:avLst/>
            <a:gdLst>
              <a:gd name="connsiteX0" fmla="*/ 3619500 w 3619500"/>
              <a:gd name="connsiteY0" fmla="*/ 0 h 42863"/>
              <a:gd name="connsiteX1" fmla="*/ 0 w 3619500"/>
              <a:gd name="connsiteY1" fmla="*/ 0 h 42863"/>
              <a:gd name="connsiteX2" fmla="*/ 0 w 3619500"/>
              <a:gd name="connsiteY2" fmla="*/ 42863 h 4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0" h="42863">
                <a:moveTo>
                  <a:pt x="3619500" y="0"/>
                </a:moveTo>
                <a:lnTo>
                  <a:pt x="0" y="0"/>
                </a:lnTo>
                <a:lnTo>
                  <a:pt x="0" y="42863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331494" y="1342549"/>
            <a:ext cx="1404937" cy="45719"/>
          </a:xfrm>
          <a:custGeom>
            <a:avLst/>
            <a:gdLst>
              <a:gd name="connsiteX0" fmla="*/ 0 w 1404937"/>
              <a:gd name="connsiteY0" fmla="*/ 50007 h 52388"/>
              <a:gd name="connsiteX1" fmla="*/ 0 w 1404937"/>
              <a:gd name="connsiteY1" fmla="*/ 0 h 52388"/>
              <a:gd name="connsiteX2" fmla="*/ 1404937 w 1404937"/>
              <a:gd name="connsiteY2" fmla="*/ 0 h 52388"/>
              <a:gd name="connsiteX3" fmla="*/ 1404937 w 1404937"/>
              <a:gd name="connsiteY3" fmla="*/ 52388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4937" h="52388">
                <a:moveTo>
                  <a:pt x="0" y="50007"/>
                </a:moveTo>
                <a:lnTo>
                  <a:pt x="0" y="0"/>
                </a:lnTo>
                <a:lnTo>
                  <a:pt x="1404937" y="0"/>
                </a:lnTo>
                <a:lnTo>
                  <a:pt x="1404937" y="52388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788991" y="4444766"/>
            <a:ext cx="198001" cy="1221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490541" y="4597166"/>
            <a:ext cx="198001" cy="1221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558471" y="6176654"/>
            <a:ext cx="92368" cy="1221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452854" y="6341339"/>
            <a:ext cx="1800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7022271" y="1693965"/>
            <a:ext cx="92368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7885871" y="1693965"/>
            <a:ext cx="92368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1949871" y="2970315"/>
            <a:ext cx="92368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9930571" y="2976665"/>
            <a:ext cx="92368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8692955" y="2970315"/>
            <a:ext cx="1800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1725783" y="698954"/>
            <a:ext cx="424432" cy="111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8205829" y="847160"/>
            <a:ext cx="1368000" cy="1343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9867854" y="1251341"/>
            <a:ext cx="217801" cy="1343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792800" y="1254275"/>
            <a:ext cx="289893" cy="1221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8417696" y="1260186"/>
            <a:ext cx="289893" cy="12216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0301238" y="846677"/>
            <a:ext cx="774000" cy="12216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702282" y="1251341"/>
            <a:ext cx="144000" cy="1343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5" name="直線コネクタ 34"/>
          <p:cNvCxnSpPr/>
          <p:nvPr/>
        </p:nvCxnSpPr>
        <p:spPr>
          <a:xfrm>
            <a:off x="8165818" y="2749550"/>
            <a:ext cx="407063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4678189" y="4597166"/>
            <a:ext cx="101605" cy="1221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02089" y="4597166"/>
            <a:ext cx="101605" cy="1221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0141337" y="3557247"/>
            <a:ext cx="198001" cy="1221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8252785" y="3557247"/>
            <a:ext cx="101605" cy="12216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040185" y="3557247"/>
            <a:ext cx="101605" cy="12216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2002405" y="3393772"/>
            <a:ext cx="101605" cy="12216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8892403" y="5259047"/>
            <a:ext cx="92368" cy="1221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9895703" y="5100297"/>
            <a:ext cx="92368" cy="1221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443491" y="1020200"/>
            <a:ext cx="7949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行空間全体の </a:t>
            </a:r>
            <a:r>
              <a:rPr kumimoji="1" lang="en-US" altLang="ja-JP" sz="9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ja-JP" altLang="en-US" sz="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9476393" y="3925781"/>
                <a:ext cx="2291718" cy="207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1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ja-JP" sz="1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ja-JP" sz="1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ja-JP" sz="1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1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1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ja-JP" sz="1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ja-JP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1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ja-JP" sz="1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1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ja-JP" sz="1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ja-JP" sz="10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1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ja-JP" sz="1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ja-JP" sz="1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0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ja-JP" altLang="en-US" sz="1000" dirty="0"/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393" y="3925781"/>
                <a:ext cx="2291718" cy="207301"/>
              </a:xfrm>
              <a:prstGeom prst="rect">
                <a:avLst/>
              </a:prstGeom>
              <a:blipFill rotWithShape="0">
                <a:blip r:embed="rId5"/>
                <a:stretch>
                  <a:fillRect l="-1067" r="-1067" b="-117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正方形/長方形 45"/>
          <p:cNvSpPr/>
          <p:nvPr/>
        </p:nvSpPr>
        <p:spPr>
          <a:xfrm>
            <a:off x="9690494" y="3992937"/>
            <a:ext cx="163637" cy="12216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486601" y="4010379"/>
            <a:ext cx="101605" cy="12216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1078921" y="4213934"/>
            <a:ext cx="7949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列</a:t>
            </a:r>
            <a:r>
              <a:rPr kumimoji="1" lang="ja-JP" altLang="en-US" sz="600" dirty="0" smtClean="0"/>
              <a:t>空間全体の </a:t>
            </a:r>
            <a:r>
              <a:rPr lang="en-US" altLang="ja-JP" sz="9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1" lang="ja-JP" altLang="en-US" sz="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線矢印コネクタ 49"/>
          <p:cNvCxnSpPr/>
          <p:nvPr/>
        </p:nvCxnSpPr>
        <p:spPr>
          <a:xfrm flipH="1" flipV="1">
            <a:off x="11511576" y="4071462"/>
            <a:ext cx="132630" cy="22113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l="9411" t="19972" r="7469" b="7446"/>
          <a:stretch/>
        </p:blipFill>
        <p:spPr>
          <a:xfrm>
            <a:off x="8312470" y="5411982"/>
            <a:ext cx="3360913" cy="2478728"/>
          </a:xfrm>
          <a:prstGeom prst="rect">
            <a:avLst/>
          </a:prstGeom>
        </p:spPr>
      </p:pic>
      <p:sp>
        <p:nvSpPr>
          <p:cNvPr id="34" name="テキスト ボックス 33"/>
          <p:cNvSpPr txBox="1"/>
          <p:nvPr/>
        </p:nvSpPr>
        <p:spPr>
          <a:xfrm>
            <a:off x="9588206" y="5771124"/>
            <a:ext cx="855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x+3y+4z=0</a:t>
            </a:r>
            <a:endParaRPr kumimoji="1" lang="ja-JP" altLang="en-US" sz="11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0926157" y="6354220"/>
            <a:ext cx="11160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5x+2y+7z=0</a:t>
            </a:r>
            <a:endParaRPr kumimoji="1" lang="ja-JP" altLang="en-US" sz="1100" dirty="0"/>
          </a:p>
        </p:txBody>
      </p:sp>
      <p:cxnSp>
        <p:nvCxnSpPr>
          <p:cNvPr id="52" name="直線矢印コネクタ 51"/>
          <p:cNvCxnSpPr/>
          <p:nvPr/>
        </p:nvCxnSpPr>
        <p:spPr>
          <a:xfrm flipH="1">
            <a:off x="10339338" y="6582157"/>
            <a:ext cx="899121" cy="195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9134074" y="2333625"/>
            <a:ext cx="379292" cy="1428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623793" y="5833268"/>
            <a:ext cx="671938" cy="1428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0974709" y="6419544"/>
            <a:ext cx="739132" cy="1428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134074" y="2492939"/>
            <a:ext cx="379292" cy="1428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640923" y="2271712"/>
            <a:ext cx="141252" cy="4307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リーフォーム 60"/>
          <p:cNvSpPr/>
          <p:nvPr/>
        </p:nvSpPr>
        <p:spPr>
          <a:xfrm>
            <a:off x="8124825" y="2352675"/>
            <a:ext cx="1743075" cy="3476625"/>
          </a:xfrm>
          <a:custGeom>
            <a:avLst/>
            <a:gdLst>
              <a:gd name="connsiteX0" fmla="*/ 981075 w 1743075"/>
              <a:gd name="connsiteY0" fmla="*/ 0 h 3476625"/>
              <a:gd name="connsiteX1" fmla="*/ 0 w 1743075"/>
              <a:gd name="connsiteY1" fmla="*/ 0 h 3476625"/>
              <a:gd name="connsiteX2" fmla="*/ 0 w 1743075"/>
              <a:gd name="connsiteY2" fmla="*/ 3257550 h 3476625"/>
              <a:gd name="connsiteX3" fmla="*/ 1743075 w 1743075"/>
              <a:gd name="connsiteY3" fmla="*/ 3257550 h 3476625"/>
              <a:gd name="connsiteX4" fmla="*/ 1743075 w 1743075"/>
              <a:gd name="connsiteY4" fmla="*/ 3476625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075" h="3476625">
                <a:moveTo>
                  <a:pt x="981075" y="0"/>
                </a:moveTo>
                <a:lnTo>
                  <a:pt x="0" y="0"/>
                </a:lnTo>
                <a:lnTo>
                  <a:pt x="0" y="3257550"/>
                </a:lnTo>
                <a:lnTo>
                  <a:pt x="1743075" y="3257550"/>
                </a:lnTo>
                <a:lnTo>
                  <a:pt x="1743075" y="3476625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9277350" y="2638425"/>
            <a:ext cx="2764889" cy="3781119"/>
          </a:xfrm>
          <a:custGeom>
            <a:avLst/>
            <a:gdLst>
              <a:gd name="connsiteX0" fmla="*/ 0 w 3152775"/>
              <a:gd name="connsiteY0" fmla="*/ 0 h 3876675"/>
              <a:gd name="connsiteX1" fmla="*/ 0 w 3152775"/>
              <a:gd name="connsiteY1" fmla="*/ 95250 h 3876675"/>
              <a:gd name="connsiteX2" fmla="*/ 3152775 w 3152775"/>
              <a:gd name="connsiteY2" fmla="*/ 95250 h 3876675"/>
              <a:gd name="connsiteX3" fmla="*/ 3152775 w 3152775"/>
              <a:gd name="connsiteY3" fmla="*/ 3876675 h 3876675"/>
              <a:gd name="connsiteX4" fmla="*/ 2486025 w 3152775"/>
              <a:gd name="connsiteY4" fmla="*/ 3876675 h 387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2775" h="3876675">
                <a:moveTo>
                  <a:pt x="0" y="0"/>
                </a:moveTo>
                <a:lnTo>
                  <a:pt x="0" y="95250"/>
                </a:lnTo>
                <a:lnTo>
                  <a:pt x="3152775" y="95250"/>
                </a:lnTo>
                <a:lnTo>
                  <a:pt x="3152775" y="3876675"/>
                </a:lnTo>
                <a:lnTo>
                  <a:pt x="2486025" y="3876675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/>
        </p:nvSpPr>
        <p:spPr>
          <a:xfrm>
            <a:off x="9782175" y="2657475"/>
            <a:ext cx="2476500" cy="3914775"/>
          </a:xfrm>
          <a:custGeom>
            <a:avLst/>
            <a:gdLst>
              <a:gd name="connsiteX0" fmla="*/ 0 w 2476500"/>
              <a:gd name="connsiteY0" fmla="*/ 0 h 3914775"/>
              <a:gd name="connsiteX1" fmla="*/ 2476500 w 2476500"/>
              <a:gd name="connsiteY1" fmla="*/ 0 h 3914775"/>
              <a:gd name="connsiteX2" fmla="*/ 2476500 w 2476500"/>
              <a:gd name="connsiteY2" fmla="*/ 3448050 h 3914775"/>
              <a:gd name="connsiteX3" fmla="*/ 438150 w 2476500"/>
              <a:gd name="connsiteY3" fmla="*/ 3448050 h 3914775"/>
              <a:gd name="connsiteX4" fmla="*/ 438150 w 2476500"/>
              <a:gd name="connsiteY4" fmla="*/ 3914775 h 391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3914775">
                <a:moveTo>
                  <a:pt x="0" y="0"/>
                </a:moveTo>
                <a:lnTo>
                  <a:pt x="2476500" y="0"/>
                </a:lnTo>
                <a:lnTo>
                  <a:pt x="2476500" y="3448050"/>
                </a:lnTo>
                <a:lnTo>
                  <a:pt x="438150" y="3448050"/>
                </a:lnTo>
                <a:lnTo>
                  <a:pt x="438150" y="3914775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0366548" y="5294944"/>
            <a:ext cx="1424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行空間との内積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→二つの平面の方程式を</a:t>
            </a:r>
            <a:r>
              <a:rPr lang="en-US" altLang="ja-JP" sz="800" dirty="0" smtClean="0"/>
              <a:t/>
            </a:r>
            <a:br>
              <a:rPr lang="en-US" altLang="ja-JP" sz="800" dirty="0" smtClean="0"/>
            </a:br>
            <a:r>
              <a:rPr lang="ja-JP" altLang="en-US" sz="800" dirty="0" smtClean="0"/>
              <a:t>　同時に満たす．</a:t>
            </a:r>
            <a:endParaRPr lang="en-US" altLang="ja-JP" sz="800" dirty="0" smtClean="0"/>
          </a:p>
          <a:p>
            <a:r>
              <a:rPr kumimoji="1" lang="ja-JP" altLang="en-US" sz="800" dirty="0" smtClean="0"/>
              <a:t>→交線上の直線が</a:t>
            </a:r>
            <a:r>
              <a:rPr lang="ja-JP" altLang="en-US" sz="800" dirty="0"/>
              <a:t>零</a:t>
            </a:r>
            <a:r>
              <a:rPr lang="ja-JP" altLang="en-US" sz="800" dirty="0" smtClean="0"/>
              <a:t>空間．</a:t>
            </a:r>
            <a:endParaRPr lang="en-US" altLang="ja-JP" sz="800" dirty="0" smtClean="0"/>
          </a:p>
          <a:p>
            <a:r>
              <a:rPr kumimoji="1" lang="ja-JP" altLang="en-US" sz="800" dirty="0" smtClean="0"/>
              <a:t>→この零空間は各平面との</a:t>
            </a:r>
            <a:r>
              <a:rPr kumimoji="1" lang="en-US" altLang="ja-JP" sz="800" dirty="0" smtClean="0"/>
              <a:t/>
            </a:r>
            <a:br>
              <a:rPr kumimoji="1" lang="en-US" altLang="ja-JP" sz="800" dirty="0" smtClean="0"/>
            </a:br>
            <a:r>
              <a:rPr kumimoji="1" lang="ja-JP" altLang="en-US" sz="800" dirty="0" smtClean="0"/>
              <a:t>　垂線と直行する．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255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第</a:t>
            </a:r>
            <a:r>
              <a:rPr lang="en-US" altLang="ja-JP" sz="3200" dirty="0"/>
              <a:t>4</a:t>
            </a:r>
            <a:r>
              <a:rPr lang="ja-JP" altLang="en-US" sz="3200" dirty="0" smtClean="0"/>
              <a:t>章 直交性</a:t>
            </a:r>
            <a:r>
              <a:rPr kumimoji="1" lang="en-US" altLang="ja-JP" sz="3200" dirty="0" smtClean="0"/>
              <a:t>:</a:t>
            </a:r>
            <a:r>
              <a:rPr lang="en-US" altLang="ja-JP" sz="3200" dirty="0" smtClean="0"/>
              <a:t>4</a:t>
            </a:r>
            <a:r>
              <a:rPr kumimoji="1" lang="en-US" altLang="ja-JP" sz="3200" dirty="0" smtClean="0"/>
              <a:t>.1 4</a:t>
            </a:r>
            <a:r>
              <a:rPr kumimoji="1" lang="ja-JP" altLang="en-US" sz="3200" dirty="0" err="1" smtClean="0"/>
              <a:t>つの</a:t>
            </a:r>
            <a:r>
              <a:rPr kumimoji="1" lang="ja-JP" altLang="en-US" sz="3200" dirty="0" smtClean="0"/>
              <a:t>部分空間の直交性</a:t>
            </a:r>
            <a:endParaRPr kumimoji="1" lang="ja-JP" altLang="en-US" sz="32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-1079" y="679904"/>
            <a:ext cx="12193080" cy="6727288"/>
            <a:chOff x="-1080" y="679904"/>
            <a:chExt cx="15464213" cy="8532069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104762" cy="1447619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3"/>
            <a:srcRect b="14792"/>
            <a:stretch/>
          </p:blipFill>
          <p:spPr>
            <a:xfrm>
              <a:off x="-1080" y="2127523"/>
              <a:ext cx="5105842" cy="6415535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2864" y="2056173"/>
              <a:ext cx="5113463" cy="7155800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42049" y="679904"/>
              <a:ext cx="5121084" cy="7696867"/>
            </a:xfrm>
            <a:prstGeom prst="rect">
              <a:avLst/>
            </a:prstGeom>
          </p:spPr>
        </p:pic>
      </p:grp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85461"/>
          <a:stretch/>
        </p:blipFill>
        <p:spPr>
          <a:xfrm>
            <a:off x="4024728" y="901936"/>
            <a:ext cx="4025807" cy="863116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1396361" y="1414016"/>
            <a:ext cx="7633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19444" y="1712466"/>
            <a:ext cx="8397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675783" y="2513623"/>
                <a:ext cx="430502" cy="94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600" dirty="0" smtClean="0"/>
                  <a:t>すべての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600" b="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83" y="2513623"/>
                <a:ext cx="430502" cy="94000"/>
              </a:xfrm>
              <a:prstGeom prst="rect">
                <a:avLst/>
              </a:prstGeom>
              <a:blipFill rotWithShape="0">
                <a:blip r:embed="rId6"/>
                <a:stretch>
                  <a:fillRect l="-12857" t="-37500" r="-11429" b="-4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2522972" y="3440440"/>
                <a:ext cx="298479" cy="94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600" b="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972" y="3440440"/>
                <a:ext cx="298479" cy="94000"/>
              </a:xfrm>
              <a:prstGeom prst="rect">
                <a:avLst/>
              </a:prstGeom>
              <a:blipFill rotWithShape="0">
                <a:blip r:embed="rId7"/>
                <a:stretch>
                  <a:fillRect l="-6122" t="-12500" r="-8163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2954450" y="2514457"/>
                <a:ext cx="389530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600" dirty="0" smtClean="0"/>
                  <a:t>すべての</a:t>
                </a:r>
                <a14:m>
                  <m:oMath xmlns:m="http://schemas.openxmlformats.org/officeDocument/2006/math">
                    <m:r>
                      <a:rPr lang="en-US" altLang="ja-JP" sz="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450" y="2514457"/>
                <a:ext cx="389530" cy="92333"/>
              </a:xfrm>
              <a:prstGeom prst="rect">
                <a:avLst/>
              </a:prstGeom>
              <a:blipFill rotWithShape="0">
                <a:blip r:embed="rId8"/>
                <a:stretch>
                  <a:fillRect l="-14063" t="-37500" r="-7813" b="-4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874228" y="3585070"/>
                <a:ext cx="243637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28" y="3585070"/>
                <a:ext cx="243637" cy="92333"/>
              </a:xfrm>
              <a:prstGeom prst="rect">
                <a:avLst/>
              </a:prstGeom>
              <a:blipFill rotWithShape="0">
                <a:blip r:embed="rId9"/>
                <a:stretch>
                  <a:fillRect l="-12500" r="-12500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正方形/長方形 18"/>
          <p:cNvSpPr/>
          <p:nvPr/>
        </p:nvSpPr>
        <p:spPr>
          <a:xfrm>
            <a:off x="2877583" y="2376618"/>
            <a:ext cx="543265" cy="23769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436563" y="3304229"/>
            <a:ext cx="493877" cy="23769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446240" y="3690785"/>
            <a:ext cx="746760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600" dirty="0"/>
              <a:t>y</a:t>
            </a:r>
            <a:r>
              <a:rPr lang="ja-JP" altLang="en-US" sz="600" dirty="0" smtClean="0"/>
              <a:t>の要素</a:t>
            </a:r>
            <a:r>
              <a:rPr lang="ja-JP" altLang="en-US" sz="600" dirty="0"/>
              <a:t>数</a:t>
            </a:r>
            <a:r>
              <a:rPr lang="ja-JP" altLang="en-US" sz="600" dirty="0" smtClean="0"/>
              <a:t>は</a:t>
            </a:r>
            <a:r>
              <a:rPr lang="en-US" altLang="ja-JP" sz="600" dirty="0" smtClean="0"/>
              <a:t>m</a:t>
            </a:r>
            <a:endParaRPr kumimoji="1" lang="ja-JP" altLang="en-US" sz="6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331554" y="1817749"/>
            <a:ext cx="746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列</a:t>
            </a:r>
            <a:r>
              <a:rPr lang="ja-JP" altLang="en-US" sz="600" dirty="0"/>
              <a:t>空間</a:t>
            </a:r>
            <a:r>
              <a:rPr lang="ja-JP" altLang="en-US" sz="600" dirty="0" smtClean="0"/>
              <a:t>の</a:t>
            </a:r>
            <a:endParaRPr lang="en-US" altLang="ja-JP" sz="600" dirty="0" smtClean="0"/>
          </a:p>
          <a:p>
            <a:r>
              <a:rPr lang="ja-JP" altLang="en-US" sz="600" dirty="0" smtClean="0"/>
              <a:t>要素数は</a:t>
            </a:r>
            <a:r>
              <a:rPr lang="en-US" altLang="ja-JP" sz="600" dirty="0" smtClean="0"/>
              <a:t>m</a:t>
            </a:r>
            <a:endParaRPr kumimoji="1" lang="ja-JP" altLang="en-US" sz="6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00537" y="1899316"/>
            <a:ext cx="746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行空間の</a:t>
            </a:r>
            <a:endParaRPr lang="en-US" altLang="ja-JP" sz="600" dirty="0" smtClean="0"/>
          </a:p>
          <a:p>
            <a:r>
              <a:rPr lang="ja-JP" altLang="en-US" sz="600" dirty="0" smtClean="0"/>
              <a:t>要素数は</a:t>
            </a:r>
            <a:r>
              <a:rPr lang="en-US" altLang="ja-JP" sz="600" dirty="0" smtClean="0"/>
              <a:t>n</a:t>
            </a:r>
            <a:endParaRPr kumimoji="1" lang="ja-JP" altLang="en-US" sz="6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95267" y="3238410"/>
            <a:ext cx="746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 smtClean="0"/>
              <a:t>x</a:t>
            </a:r>
            <a:r>
              <a:rPr lang="ja-JP" altLang="en-US" sz="600" dirty="0" smtClean="0"/>
              <a:t>の要素</a:t>
            </a:r>
            <a:r>
              <a:rPr lang="ja-JP" altLang="en-US" sz="600" dirty="0"/>
              <a:t>数</a:t>
            </a:r>
            <a:r>
              <a:rPr lang="ja-JP" altLang="en-US" sz="600" dirty="0" smtClean="0"/>
              <a:t>は</a:t>
            </a:r>
            <a:r>
              <a:rPr lang="en-US" altLang="ja-JP" sz="600" dirty="0" smtClean="0"/>
              <a:t>n</a:t>
            </a:r>
            <a:endParaRPr kumimoji="1" lang="ja-JP" altLang="en-US" sz="600" dirty="0"/>
          </a:p>
        </p:txBody>
      </p:sp>
      <p:sp>
        <p:nvSpPr>
          <p:cNvPr id="25" name="正方形/長方形 24"/>
          <p:cNvSpPr/>
          <p:nvPr/>
        </p:nvSpPr>
        <p:spPr>
          <a:xfrm>
            <a:off x="2728665" y="1962031"/>
            <a:ext cx="63088" cy="8653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951978" y="3756502"/>
            <a:ext cx="63088" cy="8653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588089" y="2042433"/>
            <a:ext cx="63088" cy="8653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600568" y="3297812"/>
            <a:ext cx="63088" cy="8653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2759286" y="2669105"/>
                <a:ext cx="854529" cy="285143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286" y="2669105"/>
                <a:ext cx="854529" cy="285143"/>
              </a:xfrm>
              <a:prstGeom prst="rect">
                <a:avLst/>
              </a:prstGeom>
              <a:blipFill rotWithShape="0">
                <a:blip r:embed="rId10"/>
                <a:stretch>
                  <a:fillRect b="-408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20974" y="3123182"/>
                <a:ext cx="854529" cy="28514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4" y="3123182"/>
                <a:ext cx="854529" cy="285143"/>
              </a:xfrm>
              <a:prstGeom prst="rect">
                <a:avLst/>
              </a:prstGeom>
              <a:blipFill rotWithShape="0">
                <a:blip r:embed="rId11"/>
                <a:stretch>
                  <a:fillRect b="-408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1722787" y="3444958"/>
                <a:ext cx="624978" cy="342338"/>
              </a:xfrm>
              <a:prstGeom prst="rect">
                <a:avLst/>
              </a:prstGeom>
              <a:noFill/>
              <a:ln>
                <a:solidFill>
                  <a:srgbClr val="CC0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787" y="3444958"/>
                <a:ext cx="624978" cy="34233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rgbClr val="CC00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843669" y="2663798"/>
                <a:ext cx="624978" cy="342338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69" y="2663798"/>
                <a:ext cx="624978" cy="34233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円/楕円 32"/>
          <p:cNvSpPr/>
          <p:nvPr/>
        </p:nvSpPr>
        <p:spPr>
          <a:xfrm>
            <a:off x="2163362" y="3414648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770075" y="2623735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858735" y="2650817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677592" y="3061748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>
            <a:stCxn id="36" idx="0"/>
            <a:endCxn id="35" idx="3"/>
          </p:cNvCxnSpPr>
          <p:nvPr/>
        </p:nvCxnSpPr>
        <p:spPr>
          <a:xfrm flipV="1">
            <a:off x="776548" y="2997701"/>
            <a:ext cx="111170" cy="6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33" idx="0"/>
            <a:endCxn id="34" idx="2"/>
          </p:cNvCxnSpPr>
          <p:nvPr/>
        </p:nvCxnSpPr>
        <p:spPr>
          <a:xfrm flipV="1">
            <a:off x="2262318" y="2826935"/>
            <a:ext cx="507757" cy="5877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618094" y="2376506"/>
            <a:ext cx="543265" cy="23769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65033" y="3453151"/>
            <a:ext cx="448979" cy="23769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819133" y="4868761"/>
            <a:ext cx="83971" cy="9519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96470" y="4868761"/>
            <a:ext cx="92368" cy="9519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3425611" y="4868761"/>
            <a:ext cx="76337" cy="9519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2446804" y="4868760"/>
            <a:ext cx="92368" cy="9519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915704" y="5185351"/>
            <a:ext cx="83971" cy="9519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2436563" y="5180588"/>
            <a:ext cx="92368" cy="9519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3036328" y="5481598"/>
            <a:ext cx="8397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100318" y="2024713"/>
                <a:ext cx="224100" cy="1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ja-JP" sz="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6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8" y="2024713"/>
                <a:ext cx="224100" cy="104259"/>
              </a:xfrm>
              <a:prstGeom prst="rect">
                <a:avLst/>
              </a:prstGeom>
              <a:blipFill rotWithShape="0">
                <a:blip r:embed="rId14"/>
                <a:stretch>
                  <a:fillRect l="-8108" t="-5882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3283081" y="3480811"/>
                <a:ext cx="232178" cy="1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kumimoji="1" lang="en-US" altLang="ja-JP" sz="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6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081" y="3480811"/>
                <a:ext cx="232178" cy="104259"/>
              </a:xfrm>
              <a:prstGeom prst="rect">
                <a:avLst/>
              </a:prstGeom>
              <a:blipFill rotWithShape="0">
                <a:blip r:embed="rId15"/>
                <a:stretch>
                  <a:fillRect l="-7895" t="-5882"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193197" y="3652613"/>
                <a:ext cx="188320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kumimoji="1" lang="en-US" altLang="ja-JP" sz="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97" y="3652613"/>
                <a:ext cx="188320" cy="92333"/>
              </a:xfrm>
              <a:prstGeom prst="rect">
                <a:avLst/>
              </a:prstGeom>
              <a:blipFill rotWithShape="0">
                <a:blip r:embed="rId16"/>
                <a:stretch>
                  <a:fillRect l="-9677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3740206" y="2048581"/>
                <a:ext cx="180241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6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ja-JP" sz="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206" y="2048581"/>
                <a:ext cx="180241" cy="92333"/>
              </a:xfrm>
              <a:prstGeom prst="rect">
                <a:avLst/>
              </a:prstGeom>
              <a:blipFill rotWithShape="0">
                <a:blip r:embed="rId17"/>
                <a:stretch>
                  <a:fillRect l="-10345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正方形/長方形 55"/>
          <p:cNvSpPr/>
          <p:nvPr/>
        </p:nvSpPr>
        <p:spPr>
          <a:xfrm>
            <a:off x="1756009" y="6445828"/>
            <a:ext cx="92368" cy="10471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2202783" y="6440592"/>
            <a:ext cx="135237" cy="1151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844909" y="6636328"/>
            <a:ext cx="92368" cy="10471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2298266" y="6642677"/>
            <a:ext cx="83971" cy="10471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940510" y="1086018"/>
            <a:ext cx="92368" cy="1110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6689810" y="1086018"/>
            <a:ext cx="92368" cy="11106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5346384" y="1481140"/>
            <a:ext cx="111766" cy="11106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5637442" y="1636556"/>
            <a:ext cx="101605" cy="1110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880973" y="1636556"/>
            <a:ext cx="13523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5655223" y="3124079"/>
            <a:ext cx="101605" cy="9178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4916045" y="3078186"/>
            <a:ext cx="101605" cy="9178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7103783" y="2690125"/>
                <a:ext cx="136063" cy="179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783" y="2690125"/>
                <a:ext cx="136063" cy="179601"/>
              </a:xfrm>
              <a:prstGeom prst="rect">
                <a:avLst/>
              </a:prstGeom>
              <a:blipFill rotWithShape="0">
                <a:blip r:embed="rId18"/>
                <a:stretch>
                  <a:fillRect t="-3333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4779503" y="2579464"/>
                <a:ext cx="142090" cy="284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503" y="2579464"/>
                <a:ext cx="142090" cy="284822"/>
              </a:xfrm>
              <a:prstGeom prst="rect">
                <a:avLst/>
              </a:prstGeom>
              <a:blipFill rotWithShape="0">
                <a:blip r:embed="rId19"/>
                <a:stretch>
                  <a:fillRect t="-2128" b="-106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正方形/長方形 69"/>
          <p:cNvSpPr/>
          <p:nvPr/>
        </p:nvSpPr>
        <p:spPr>
          <a:xfrm>
            <a:off x="5795959" y="2677862"/>
            <a:ext cx="10160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フリーフォーム 70"/>
          <p:cNvSpPr/>
          <p:nvPr/>
        </p:nvSpPr>
        <p:spPr>
          <a:xfrm>
            <a:off x="6184253" y="2635250"/>
            <a:ext cx="83197" cy="336550"/>
          </a:xfrm>
          <a:custGeom>
            <a:avLst/>
            <a:gdLst>
              <a:gd name="connsiteX0" fmla="*/ 51447 w 83197"/>
              <a:gd name="connsiteY0" fmla="*/ 0 h 336550"/>
              <a:gd name="connsiteX1" fmla="*/ 647 w 83197"/>
              <a:gd name="connsiteY1" fmla="*/ 190500 h 336550"/>
              <a:gd name="connsiteX2" fmla="*/ 83197 w 83197"/>
              <a:gd name="connsiteY2" fmla="*/ 33655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97" h="336550">
                <a:moveTo>
                  <a:pt x="51447" y="0"/>
                </a:moveTo>
                <a:cubicBezTo>
                  <a:pt x="23401" y="67204"/>
                  <a:pt x="-4645" y="134408"/>
                  <a:pt x="647" y="190500"/>
                </a:cubicBezTo>
                <a:cubicBezTo>
                  <a:pt x="5939" y="246592"/>
                  <a:pt x="44568" y="291571"/>
                  <a:pt x="83197" y="3365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6161630" y="2711648"/>
            <a:ext cx="4466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平行</a:t>
            </a:r>
            <a:endParaRPr kumimoji="1" lang="ja-JP" altLang="en-US" sz="700" dirty="0"/>
          </a:p>
        </p:txBody>
      </p:sp>
      <p:sp>
        <p:nvSpPr>
          <p:cNvPr id="73" name="正方形/長方形 72"/>
          <p:cNvSpPr/>
          <p:nvPr/>
        </p:nvSpPr>
        <p:spPr>
          <a:xfrm>
            <a:off x="6469083" y="2330064"/>
            <a:ext cx="8397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5168206" y="2404673"/>
            <a:ext cx="101605" cy="1110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5623156" y="2677862"/>
            <a:ext cx="10160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6311351" y="2336414"/>
            <a:ext cx="92368" cy="1110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6524331" y="2586763"/>
            <a:ext cx="13523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7046063" y="2374459"/>
            <a:ext cx="8397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/>
              <p:cNvSpPr txBox="1"/>
              <p:nvPr/>
            </p:nvSpPr>
            <p:spPr>
              <a:xfrm>
                <a:off x="4640481" y="2440007"/>
                <a:ext cx="430502" cy="94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600" dirty="0" smtClean="0"/>
                  <a:t>すべての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600" b="0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79" name="テキスト ボックス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481" y="2440007"/>
                <a:ext cx="430502" cy="94000"/>
              </a:xfrm>
              <a:prstGeom prst="rect">
                <a:avLst/>
              </a:prstGeom>
              <a:blipFill rotWithShape="0">
                <a:blip r:embed="rId20"/>
                <a:stretch>
                  <a:fillRect l="-11268" t="-37500" r="-9859" b="-4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6640070" y="3366824"/>
                <a:ext cx="298479" cy="94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600" b="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070" y="3366824"/>
                <a:ext cx="298479" cy="94000"/>
              </a:xfrm>
              <a:prstGeom prst="rect">
                <a:avLst/>
              </a:prstGeom>
              <a:blipFill rotWithShape="0">
                <a:blip r:embed="rId7"/>
                <a:stretch>
                  <a:fillRect l="-6122" t="-12500" r="-8163"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/>
              <p:cNvSpPr txBox="1"/>
              <p:nvPr/>
            </p:nvSpPr>
            <p:spPr>
              <a:xfrm>
                <a:off x="7211248" y="2440841"/>
                <a:ext cx="389530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600" dirty="0" smtClean="0"/>
                  <a:t>すべての</a:t>
                </a:r>
                <a14:m>
                  <m:oMath xmlns:m="http://schemas.openxmlformats.org/officeDocument/2006/math">
                    <m:r>
                      <a:rPr lang="en-US" altLang="ja-JP" sz="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81" name="テキスト ボックス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248" y="2440841"/>
                <a:ext cx="389530" cy="92333"/>
              </a:xfrm>
              <a:prstGeom prst="rect">
                <a:avLst/>
              </a:prstGeom>
              <a:blipFill rotWithShape="0">
                <a:blip r:embed="rId21"/>
                <a:stretch>
                  <a:fillRect l="-14063" t="-37500" r="-7813" b="-43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/>
              <p:cNvSpPr txBox="1"/>
              <p:nvPr/>
            </p:nvSpPr>
            <p:spPr>
              <a:xfrm>
                <a:off x="4972276" y="3511454"/>
                <a:ext cx="243637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6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82" name="テキスト ボックス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276" y="3511454"/>
                <a:ext cx="243637" cy="92333"/>
              </a:xfrm>
              <a:prstGeom prst="rect">
                <a:avLst/>
              </a:prstGeom>
              <a:blipFill rotWithShape="0">
                <a:blip r:embed="rId9"/>
                <a:stretch>
                  <a:fillRect l="-12500" r="-12500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正方形/長方形 82"/>
          <p:cNvSpPr/>
          <p:nvPr/>
        </p:nvSpPr>
        <p:spPr>
          <a:xfrm>
            <a:off x="7159781" y="2303002"/>
            <a:ext cx="543265" cy="23769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6553661" y="3230613"/>
            <a:ext cx="493877" cy="23769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4582792" y="2302890"/>
            <a:ext cx="543265" cy="23769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4863081" y="3379535"/>
            <a:ext cx="448979" cy="23769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4792132" y="1896971"/>
                <a:ext cx="834524" cy="342338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7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132" y="1896971"/>
                <a:ext cx="834524" cy="34233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6401106" y="1938027"/>
                <a:ext cx="1021818" cy="285143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7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ja-JP" altLang="en-US" sz="700" b="1" dirty="0"/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106" y="1938027"/>
                <a:ext cx="1021818" cy="285143"/>
              </a:xfrm>
              <a:prstGeom prst="rect">
                <a:avLst/>
              </a:prstGeom>
              <a:blipFill rotWithShape="0">
                <a:blip r:embed="rId23"/>
                <a:stretch>
                  <a:fillRect r="-1765" b="-408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正方形/長方形 88"/>
          <p:cNvSpPr/>
          <p:nvPr/>
        </p:nvSpPr>
        <p:spPr>
          <a:xfrm>
            <a:off x="6356172" y="5181171"/>
            <a:ext cx="6939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6524331" y="5181171"/>
            <a:ext cx="6939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6703808" y="5184357"/>
            <a:ext cx="101605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4946063" y="5339270"/>
            <a:ext cx="92368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6115164" y="5339198"/>
            <a:ext cx="1980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5050585" y="5795958"/>
            <a:ext cx="249024" cy="26850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4723879" y="6558160"/>
            <a:ext cx="96009" cy="26850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5028655" y="6550540"/>
            <a:ext cx="96009" cy="26850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7674787" y="7098264"/>
            <a:ext cx="187095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10394610" y="1093638"/>
            <a:ext cx="105610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10804257" y="1093632"/>
            <a:ext cx="170086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0" name="正方形/長方形 99"/>
          <p:cNvSpPr/>
          <p:nvPr/>
        </p:nvSpPr>
        <p:spPr>
          <a:xfrm>
            <a:off x="9216678" y="1786951"/>
            <a:ext cx="205805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10383817" y="1786951"/>
            <a:ext cx="116171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11463960" y="1786951"/>
            <a:ext cx="187095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11443583" y="1969487"/>
            <a:ext cx="187095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10085425" y="1969487"/>
            <a:ext cx="205805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8618684" y="1969703"/>
            <a:ext cx="105610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1517123" y="2937686"/>
            <a:ext cx="96009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正方形/長方形 106"/>
          <p:cNvSpPr/>
          <p:nvPr/>
        </p:nvSpPr>
        <p:spPr>
          <a:xfrm>
            <a:off x="11466262" y="3105353"/>
            <a:ext cx="273928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8" name="正方形/長方形 107"/>
          <p:cNvSpPr/>
          <p:nvPr/>
        </p:nvSpPr>
        <p:spPr>
          <a:xfrm>
            <a:off x="11002520" y="3775498"/>
            <a:ext cx="187095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9" name="正方形/長方形 108"/>
          <p:cNvSpPr/>
          <p:nvPr/>
        </p:nvSpPr>
        <p:spPr>
          <a:xfrm>
            <a:off x="10607807" y="3615996"/>
            <a:ext cx="205805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0" name="正方形/長方形 109"/>
          <p:cNvSpPr/>
          <p:nvPr/>
        </p:nvSpPr>
        <p:spPr>
          <a:xfrm>
            <a:off x="11565125" y="3615996"/>
            <a:ext cx="273928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1" name="正方形/長方形 110"/>
          <p:cNvSpPr/>
          <p:nvPr/>
        </p:nvSpPr>
        <p:spPr>
          <a:xfrm>
            <a:off x="10052975" y="4080816"/>
            <a:ext cx="273928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2" name="正方形/長方形 111"/>
          <p:cNvSpPr/>
          <p:nvPr/>
        </p:nvSpPr>
        <p:spPr>
          <a:xfrm>
            <a:off x="11295711" y="3932572"/>
            <a:ext cx="205805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9357381" y="4232900"/>
            <a:ext cx="187095" cy="1252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11484099" y="4770783"/>
            <a:ext cx="111766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7" name="正方形/長方形 116"/>
          <p:cNvSpPr/>
          <p:nvPr/>
        </p:nvSpPr>
        <p:spPr>
          <a:xfrm>
            <a:off x="11257956" y="4770783"/>
            <a:ext cx="111766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10878113" y="4770783"/>
            <a:ext cx="111766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9833016" y="4770783"/>
            <a:ext cx="111766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10488421" y="5373598"/>
            <a:ext cx="111766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10254658" y="5373598"/>
            <a:ext cx="111766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2" name="正方形/長方形 121"/>
          <p:cNvSpPr/>
          <p:nvPr/>
        </p:nvSpPr>
        <p:spPr>
          <a:xfrm>
            <a:off x="11223719" y="5267007"/>
            <a:ext cx="163637" cy="3081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3" name="正方形/長方形 122"/>
          <p:cNvSpPr/>
          <p:nvPr/>
        </p:nvSpPr>
        <p:spPr>
          <a:xfrm>
            <a:off x="10809021" y="5267007"/>
            <a:ext cx="122943" cy="30813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703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0" y="1"/>
            <a:ext cx="7791450" cy="3040164"/>
            <a:chOff x="0" y="0"/>
            <a:chExt cx="10303132" cy="4020203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151566" cy="3604572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566" y="80322"/>
              <a:ext cx="5151566" cy="1165961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566" y="1246283"/>
              <a:ext cx="5151566" cy="2773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211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44" y="5794759"/>
            <a:ext cx="4052675" cy="2306251"/>
          </a:xfrm>
          <a:prstGeom prst="rect">
            <a:avLst/>
          </a:prstGeom>
        </p:spPr>
      </p:pic>
      <p:cxnSp>
        <p:nvCxnSpPr>
          <p:cNvPr id="165" name="直線矢印コネクタ 164"/>
          <p:cNvCxnSpPr>
            <a:cxnSpLocks noChangeAspect="1"/>
          </p:cNvCxnSpPr>
          <p:nvPr/>
        </p:nvCxnSpPr>
        <p:spPr>
          <a:xfrm flipV="1">
            <a:off x="4262476" y="6337306"/>
            <a:ext cx="1387370" cy="351395"/>
          </a:xfrm>
          <a:prstGeom prst="straightConnector1">
            <a:avLst/>
          </a:prstGeom>
          <a:ln w="9525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第</a:t>
            </a:r>
            <a:r>
              <a:rPr lang="en-US" altLang="ja-JP" sz="3200" dirty="0"/>
              <a:t>4</a:t>
            </a:r>
            <a:r>
              <a:rPr lang="ja-JP" altLang="en-US" sz="3200" dirty="0" smtClean="0"/>
              <a:t>章 直交性</a:t>
            </a:r>
            <a:r>
              <a:rPr kumimoji="1" lang="en-US" altLang="ja-JP" sz="3200" dirty="0" smtClean="0"/>
              <a:t>:</a:t>
            </a:r>
            <a:r>
              <a:rPr lang="en-US" altLang="ja-JP" sz="3200" dirty="0" smtClean="0"/>
              <a:t>4</a:t>
            </a:r>
            <a:r>
              <a:rPr kumimoji="1" lang="en-US" altLang="ja-JP" sz="3200" dirty="0" smtClean="0"/>
              <a:t>.2 </a:t>
            </a:r>
            <a:r>
              <a:rPr kumimoji="1" lang="ja-JP" altLang="en-US" sz="3200" dirty="0" smtClean="0"/>
              <a:t>射影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" y="640510"/>
            <a:ext cx="4016164" cy="604858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70789"/>
          <a:stretch/>
        </p:blipFill>
        <p:spPr>
          <a:xfrm>
            <a:off x="8185" y="6689095"/>
            <a:ext cx="4046589" cy="9118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944" y="2910423"/>
            <a:ext cx="4046589" cy="28843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874" y="674894"/>
            <a:ext cx="4052675" cy="370582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7874" y="4370349"/>
            <a:ext cx="4070930" cy="417437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-363" y="2434009"/>
            <a:ext cx="3996000" cy="59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157393" y="5375445"/>
            <a:ext cx="1713340" cy="114282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2874874" y="3028493"/>
            <a:ext cx="1119225" cy="2684678"/>
          </a:xfrm>
          <a:custGeom>
            <a:avLst/>
            <a:gdLst>
              <a:gd name="connsiteX0" fmla="*/ 1119225 w 1119225"/>
              <a:gd name="connsiteY0" fmla="*/ 0 h 2684678"/>
              <a:gd name="connsiteX1" fmla="*/ 1119225 w 1119225"/>
              <a:gd name="connsiteY1" fmla="*/ 2684678 h 2684678"/>
              <a:gd name="connsiteX2" fmla="*/ 0 w 1119225"/>
              <a:gd name="connsiteY2" fmla="*/ 2684678 h 268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9225" h="2684678">
                <a:moveTo>
                  <a:pt x="1119225" y="0"/>
                </a:moveTo>
                <a:lnTo>
                  <a:pt x="1119225" y="2684678"/>
                </a:lnTo>
                <a:lnTo>
                  <a:pt x="0" y="2684678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 flipV="1">
            <a:off x="1958975" y="5464175"/>
            <a:ext cx="0" cy="612000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1958975" y="5700471"/>
            <a:ext cx="457200" cy="378000"/>
          </a:xfrm>
          <a:prstGeom prst="straightConnector1">
            <a:avLst/>
          </a:prstGeom>
          <a:ln w="9525">
            <a:solidFill>
              <a:srgbClr val="00B0F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1965324" y="6078471"/>
            <a:ext cx="450000" cy="252000"/>
          </a:xfrm>
          <a:prstGeom prst="straightConnector1">
            <a:avLst/>
          </a:prstGeom>
          <a:ln w="9525">
            <a:solidFill>
              <a:srgbClr val="CC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1368425" y="5409190"/>
            <a:ext cx="431800" cy="36079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446600" y="5530048"/>
            <a:ext cx="366450" cy="36079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433543" y="6126663"/>
            <a:ext cx="414000" cy="3607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43075" y="4716105"/>
            <a:ext cx="165100" cy="45914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93050" y="4716105"/>
            <a:ext cx="118800" cy="45914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65656" y="4716105"/>
            <a:ext cx="60963" cy="4591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84698" y="4716105"/>
            <a:ext cx="191329" cy="4591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117707" y="4716105"/>
            <a:ext cx="191329" cy="4591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029556" y="4716105"/>
            <a:ext cx="118800" cy="45914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402162" y="4716105"/>
            <a:ext cx="60963" cy="4591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76897" y="4716105"/>
            <a:ext cx="173935" cy="45914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616664" y="3605054"/>
            <a:ext cx="736137" cy="45914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2606" y="3605054"/>
            <a:ext cx="756000" cy="45914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03787" y="4716105"/>
            <a:ext cx="483495" cy="45914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68922" y="4716105"/>
            <a:ext cx="484538" cy="45914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0506" y="4716105"/>
            <a:ext cx="118800" cy="45914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277012" y="4716105"/>
            <a:ext cx="118800" cy="45914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083704" y="2761859"/>
            <a:ext cx="568884" cy="11957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415689" y="2607719"/>
            <a:ext cx="568884" cy="11957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22446" y="2453836"/>
            <a:ext cx="123805" cy="11957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861043" y="2595562"/>
            <a:ext cx="517167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141773" y="2757095"/>
            <a:ext cx="84560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10583" y="2897951"/>
            <a:ext cx="84560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88838" y="6702585"/>
            <a:ext cx="112550" cy="11957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152630" y="6702585"/>
            <a:ext cx="112550" cy="11957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385429" y="6702585"/>
            <a:ext cx="199392" cy="11957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92476" y="6848474"/>
            <a:ext cx="93016" cy="11957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781806" y="6848473"/>
            <a:ext cx="93016" cy="11957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176568" y="7005636"/>
            <a:ext cx="84560" cy="11957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376596" y="7010393"/>
            <a:ext cx="84560" cy="11957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521584" y="7005635"/>
            <a:ext cx="84560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2826602" y="7005635"/>
            <a:ext cx="199392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03228" y="7163310"/>
            <a:ext cx="102318" cy="11957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907826" y="7186824"/>
            <a:ext cx="112550" cy="11957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2190670" y="7186824"/>
            <a:ext cx="112550" cy="11957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344943" y="3165187"/>
            <a:ext cx="84560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7046493" y="3317587"/>
            <a:ext cx="84560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392193" y="4409787"/>
            <a:ext cx="84560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094856" y="4409787"/>
            <a:ext cx="69885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4492907" y="4574959"/>
            <a:ext cx="76874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350902" y="4925260"/>
            <a:ext cx="63532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566697" y="4921261"/>
            <a:ext cx="63532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705000" y="5127133"/>
            <a:ext cx="63532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529391" y="5125073"/>
            <a:ext cx="69885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538132" y="5830674"/>
            <a:ext cx="63532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025829" y="6135474"/>
            <a:ext cx="6988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500883" y="5831218"/>
            <a:ext cx="69885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710147" y="5633360"/>
            <a:ext cx="57756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7875659" y="6299823"/>
            <a:ext cx="63532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7319240" y="6433318"/>
            <a:ext cx="57756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692517" y="6468359"/>
            <a:ext cx="52505" cy="6749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6" name="直線矢印コネクタ 75"/>
          <p:cNvCxnSpPr/>
          <p:nvPr/>
        </p:nvCxnSpPr>
        <p:spPr>
          <a:xfrm flipV="1">
            <a:off x="4263800" y="5881317"/>
            <a:ext cx="400018" cy="806175"/>
          </a:xfrm>
          <a:prstGeom prst="straightConnector1">
            <a:avLst/>
          </a:prstGeom>
          <a:ln w="9525"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/>
          <p:cNvSpPr/>
          <p:nvPr/>
        </p:nvSpPr>
        <p:spPr>
          <a:xfrm>
            <a:off x="4840627" y="6555454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122571" y="6513294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842849" y="6502629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7053830" y="6203204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7061168" y="6947884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694556" y="6928497"/>
            <a:ext cx="69885" cy="898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4835863" y="7603699"/>
            <a:ext cx="69885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835863" y="7850813"/>
            <a:ext cx="69885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991070" y="7841286"/>
            <a:ext cx="69885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207800" y="6147200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9" name="直線矢印コネクタ 88"/>
          <p:cNvCxnSpPr/>
          <p:nvPr/>
        </p:nvCxnSpPr>
        <p:spPr>
          <a:xfrm flipV="1">
            <a:off x="4254682" y="6540617"/>
            <a:ext cx="611176" cy="154800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V="1">
            <a:off x="6233169" y="6532692"/>
            <a:ext cx="611176" cy="154800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V="1">
            <a:off x="6237932" y="5880025"/>
            <a:ext cx="400018" cy="806175"/>
          </a:xfrm>
          <a:prstGeom prst="straightConnector1">
            <a:avLst/>
          </a:prstGeom>
          <a:ln w="9525"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6974033" y="7876057"/>
            <a:ext cx="84561" cy="9881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441799" y="5675757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604814" y="5630260"/>
            <a:ext cx="63532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755289" y="5474501"/>
            <a:ext cx="69885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4335552" y="5474501"/>
            <a:ext cx="63532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7090271" y="4966112"/>
            <a:ext cx="69885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7440847" y="4966112"/>
            <a:ext cx="69885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4668224" y="4586530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4577438" y="4429905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806526" y="4128038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6246262" y="3807850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6568065" y="3962111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694189" y="3971637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4399955" y="3805448"/>
            <a:ext cx="76874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159837" y="3180110"/>
            <a:ext cx="76874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4693943" y="3339203"/>
            <a:ext cx="76874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7376996" y="3339203"/>
            <a:ext cx="76874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390478" y="3479280"/>
            <a:ext cx="84561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4629302" y="3810398"/>
            <a:ext cx="93017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5650674" y="6280734"/>
            <a:ext cx="57756" cy="892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5405315" y="6505312"/>
            <a:ext cx="52505" cy="892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518681" y="3807768"/>
            <a:ext cx="69885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7639136" y="3800287"/>
            <a:ext cx="76874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5820215" y="4418335"/>
            <a:ext cx="84561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352757" y="4412694"/>
            <a:ext cx="63532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905748" y="4586530"/>
            <a:ext cx="63532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4567510" y="4932805"/>
            <a:ext cx="63532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817642" y="4930278"/>
            <a:ext cx="63532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349841" y="5136290"/>
            <a:ext cx="63532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4779528" y="5122001"/>
            <a:ext cx="6353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728581" y="4903202"/>
            <a:ext cx="176195" cy="17324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4701065" y="5096319"/>
            <a:ext cx="147600" cy="17324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448796" y="3807768"/>
            <a:ext cx="69885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4390635" y="3951618"/>
            <a:ext cx="93017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4845737" y="4109038"/>
            <a:ext cx="93017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6986154" y="4419538"/>
            <a:ext cx="93017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268865" y="4412694"/>
            <a:ext cx="76874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5743020" y="4930278"/>
            <a:ext cx="69885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4712845" y="5122001"/>
            <a:ext cx="63532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5877445" y="5127133"/>
            <a:ext cx="69885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6726923" y="5035277"/>
            <a:ext cx="84561" cy="1188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5564565" y="512713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5955838" y="512713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6084665" y="512713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6957637" y="4971897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7319240" y="497189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6957637" y="511716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7095006" y="511716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7311109" y="511716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7435026" y="511716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5027097" y="7603699"/>
            <a:ext cx="76874" cy="1195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125845" y="7603699"/>
            <a:ext cx="76874" cy="1195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6234346" y="7364347"/>
            <a:ext cx="69885" cy="1195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6454826" y="7603699"/>
            <a:ext cx="76874" cy="1195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7440847" y="7603699"/>
            <a:ext cx="76874" cy="1195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7636914" y="7603699"/>
            <a:ext cx="76874" cy="1195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5056581" y="7855305"/>
            <a:ext cx="76874" cy="1195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5866339" y="7838320"/>
            <a:ext cx="76874" cy="1195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7270895" y="6178903"/>
            <a:ext cx="63532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7270889" y="6312253"/>
            <a:ext cx="63532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7380424" y="6307485"/>
            <a:ext cx="63532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7513774" y="6312244"/>
            <a:ext cx="63532" cy="1087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7748726" y="6307479"/>
            <a:ext cx="69885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5759189" y="6511218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606780" y="6468347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5697264" y="6558831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5611534" y="6558831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5333133" y="6478692"/>
            <a:ext cx="69885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4" name="図 163"/>
          <p:cNvPicPr>
            <a:picLocks noChangeAspect="1"/>
          </p:cNvPicPr>
          <p:nvPr/>
        </p:nvPicPr>
        <p:blipFill rotWithShape="1">
          <a:blip r:embed="rId4"/>
          <a:srcRect t="29229"/>
          <a:stretch/>
        </p:blipFill>
        <p:spPr>
          <a:xfrm>
            <a:off x="4038232" y="637910"/>
            <a:ext cx="4046589" cy="2209233"/>
          </a:xfrm>
          <a:prstGeom prst="rect">
            <a:avLst/>
          </a:prstGeom>
        </p:spPr>
      </p:pic>
      <p:sp>
        <p:nvSpPr>
          <p:cNvPr id="166" name="正方形/長方形 165"/>
          <p:cNvSpPr/>
          <p:nvPr/>
        </p:nvSpPr>
        <p:spPr>
          <a:xfrm>
            <a:off x="6888333" y="1466402"/>
            <a:ext cx="84561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4627727" y="1623623"/>
            <a:ext cx="123806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6037888" y="1625253"/>
            <a:ext cx="136187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8861726" y="1696671"/>
            <a:ext cx="84561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10616448" y="1696671"/>
            <a:ext cx="93017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10445767" y="1677623"/>
            <a:ext cx="76874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8169624" y="1396641"/>
            <a:ext cx="76874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8385476" y="1412402"/>
            <a:ext cx="84561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9337976" y="1412029"/>
            <a:ext cx="84561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10245731" y="1412029"/>
            <a:ext cx="84561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8495437" y="876272"/>
            <a:ext cx="84561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9240715" y="876272"/>
            <a:ext cx="84561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9161553" y="1396641"/>
            <a:ext cx="84561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11142753" y="886995"/>
            <a:ext cx="84561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11415803" y="869922"/>
            <a:ext cx="84561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11334750" y="869922"/>
            <a:ext cx="84561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4909389" y="4405595"/>
            <a:ext cx="69885" cy="1195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4821442" y="6131617"/>
            <a:ext cx="69885" cy="1195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10258434" y="1681280"/>
            <a:ext cx="69885" cy="1195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8406856" y="1978956"/>
            <a:ext cx="69885" cy="1195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8690742" y="1987104"/>
            <a:ext cx="84561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11101159" y="1980968"/>
            <a:ext cx="57756" cy="10870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11207926" y="1978956"/>
            <a:ext cx="7687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8489087" y="2148875"/>
            <a:ext cx="93017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8272170" y="2129825"/>
            <a:ext cx="76874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8722462" y="2129825"/>
            <a:ext cx="69885" cy="10870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10496904" y="2129427"/>
            <a:ext cx="84561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8990737" y="2288859"/>
            <a:ext cx="93017" cy="1188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10489035" y="2281536"/>
            <a:ext cx="76874" cy="10870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8581632" y="2435133"/>
            <a:ext cx="149806" cy="1306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9122580" y="2435133"/>
            <a:ext cx="149806" cy="1306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10987510" y="1394956"/>
            <a:ext cx="76874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10474661" y="1396641"/>
            <a:ext cx="69885" cy="11957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9681535" y="4082363"/>
            <a:ext cx="76874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11661363" y="3537260"/>
            <a:ext cx="76874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317420" y="3306165"/>
            <a:ext cx="812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 smtClean="0">
                <a:solidFill>
                  <a:srgbClr val="CC00FF"/>
                </a:solidFill>
              </a:rPr>
              <a:t>x</a:t>
            </a:r>
            <a:r>
              <a:rPr kumimoji="1" lang="ja-JP" altLang="en-US" sz="500" dirty="0" smtClean="0">
                <a:solidFill>
                  <a:srgbClr val="CC00FF"/>
                </a:solidFill>
              </a:rPr>
              <a:t>はスカラーなので、</a:t>
            </a:r>
            <a:endParaRPr kumimoji="1" lang="en-US" altLang="ja-JP" sz="500" dirty="0" smtClean="0">
              <a:solidFill>
                <a:srgbClr val="CC00FF"/>
              </a:solidFill>
            </a:endParaRPr>
          </a:p>
          <a:p>
            <a:r>
              <a:rPr kumimoji="1" lang="ja-JP" altLang="en-US" sz="500" dirty="0" smtClean="0">
                <a:solidFill>
                  <a:srgbClr val="CC00FF"/>
                </a:solidFill>
              </a:rPr>
              <a:t>左右入れ替えても良い</a:t>
            </a:r>
            <a:endParaRPr kumimoji="1" lang="ja-JP" altLang="en-US" sz="500" dirty="0">
              <a:solidFill>
                <a:srgbClr val="CC00FF"/>
              </a:solidFill>
            </a:endParaRPr>
          </a:p>
        </p:txBody>
      </p:sp>
      <p:sp>
        <p:nvSpPr>
          <p:cNvPr id="201" name="正方形/長方形 200"/>
          <p:cNvSpPr/>
          <p:nvPr/>
        </p:nvSpPr>
        <p:spPr>
          <a:xfrm>
            <a:off x="9954171" y="3978901"/>
            <a:ext cx="214021" cy="29306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10090747" y="4005801"/>
            <a:ext cx="63532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10382986" y="4081655"/>
            <a:ext cx="5250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9877425" y="3995738"/>
            <a:ext cx="280987" cy="257175"/>
          </a:xfrm>
          <a:custGeom>
            <a:avLst/>
            <a:gdLst>
              <a:gd name="connsiteX0" fmla="*/ 0 w 280987"/>
              <a:gd name="connsiteY0" fmla="*/ 0 h 257175"/>
              <a:gd name="connsiteX1" fmla="*/ 209550 w 280987"/>
              <a:gd name="connsiteY1" fmla="*/ 0 h 257175"/>
              <a:gd name="connsiteX2" fmla="*/ 209550 w 280987"/>
              <a:gd name="connsiteY2" fmla="*/ 161925 h 257175"/>
              <a:gd name="connsiteX3" fmla="*/ 280987 w 280987"/>
              <a:gd name="connsiteY3" fmla="*/ 161925 h 257175"/>
              <a:gd name="connsiteX4" fmla="*/ 280987 w 280987"/>
              <a:gd name="connsiteY4" fmla="*/ 257175 h 257175"/>
              <a:gd name="connsiteX5" fmla="*/ 4762 w 280987"/>
              <a:gd name="connsiteY5" fmla="*/ 257175 h 257175"/>
              <a:gd name="connsiteX6" fmla="*/ 0 w 280987"/>
              <a:gd name="connsiteY6" fmla="*/ 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987" h="257175">
                <a:moveTo>
                  <a:pt x="0" y="0"/>
                </a:moveTo>
                <a:lnTo>
                  <a:pt x="209550" y="0"/>
                </a:lnTo>
                <a:lnTo>
                  <a:pt x="209550" y="161925"/>
                </a:lnTo>
                <a:lnTo>
                  <a:pt x="280987" y="161925"/>
                </a:lnTo>
                <a:lnTo>
                  <a:pt x="280987" y="257175"/>
                </a:lnTo>
                <a:lnTo>
                  <a:pt x="4762" y="257175"/>
                </a:lnTo>
                <a:cubicBezTo>
                  <a:pt x="3175" y="171450"/>
                  <a:pt x="1587" y="85725"/>
                  <a:pt x="0" y="0"/>
                </a:cubicBez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10299244" y="4081655"/>
            <a:ext cx="76874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11313376" y="3990688"/>
            <a:ext cx="416663" cy="2556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9951116" y="4884065"/>
            <a:ext cx="416663" cy="2556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9410946" y="5400550"/>
            <a:ext cx="2016000" cy="4528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12110695" y="5968175"/>
            <a:ext cx="5250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12026953" y="5968175"/>
            <a:ext cx="76874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9417829" y="4096341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11822892" y="5977701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9615805" y="408236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9409893" y="5965446"/>
            <a:ext cx="63532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9615805" y="596544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9182396" y="6512980"/>
            <a:ext cx="5250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9098654" y="6512980"/>
            <a:ext cx="76874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8894593" y="6522506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9359824" y="6343053"/>
            <a:ext cx="583963" cy="4528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9991102" y="6343053"/>
            <a:ext cx="186068" cy="45288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10304692" y="6345870"/>
            <a:ext cx="1125400" cy="44622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8131175" y="1778000"/>
            <a:ext cx="2196000" cy="4565650"/>
          </a:xfrm>
          <a:custGeom>
            <a:avLst/>
            <a:gdLst>
              <a:gd name="connsiteX0" fmla="*/ 2241550 w 2241550"/>
              <a:gd name="connsiteY0" fmla="*/ 4565650 h 4565650"/>
              <a:gd name="connsiteX1" fmla="*/ 2241550 w 2241550"/>
              <a:gd name="connsiteY1" fmla="*/ 4514850 h 4565650"/>
              <a:gd name="connsiteX2" fmla="*/ 0 w 2241550"/>
              <a:gd name="connsiteY2" fmla="*/ 4514850 h 4565650"/>
              <a:gd name="connsiteX3" fmla="*/ 0 w 2241550"/>
              <a:gd name="connsiteY3" fmla="*/ 0 h 4565650"/>
              <a:gd name="connsiteX4" fmla="*/ 749300 w 2241550"/>
              <a:gd name="connsiteY4" fmla="*/ 0 h 456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550" h="4565650">
                <a:moveTo>
                  <a:pt x="2241550" y="4565650"/>
                </a:moveTo>
                <a:lnTo>
                  <a:pt x="2241550" y="4514850"/>
                </a:lnTo>
                <a:lnTo>
                  <a:pt x="0" y="4514850"/>
                </a:lnTo>
                <a:lnTo>
                  <a:pt x="0" y="0"/>
                </a:lnTo>
                <a:lnTo>
                  <a:pt x="749300" y="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474661" y="6073446"/>
            <a:ext cx="97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検算結果が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元の計算結果と一致</a:t>
            </a:r>
            <a:endParaRPr kumimoji="1" lang="ja-JP" altLang="en-US" sz="700" dirty="0"/>
          </a:p>
        </p:txBody>
      </p:sp>
      <p:sp>
        <p:nvSpPr>
          <p:cNvPr id="222" name="正方形/長方形 221"/>
          <p:cNvSpPr/>
          <p:nvPr/>
        </p:nvSpPr>
        <p:spPr>
          <a:xfrm>
            <a:off x="10599735" y="6909532"/>
            <a:ext cx="10231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10307061" y="7067838"/>
            <a:ext cx="10231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10957290" y="7601238"/>
            <a:ext cx="84561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11574610" y="7414589"/>
                <a:ext cx="92589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610" y="7414589"/>
                <a:ext cx="92589" cy="138499"/>
              </a:xfrm>
              <a:prstGeom prst="rect">
                <a:avLst/>
              </a:prstGeom>
              <a:blipFill rotWithShape="0">
                <a:blip r:embed="rId8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直線矢印コネクタ 225"/>
          <p:cNvCxnSpPr/>
          <p:nvPr/>
        </p:nvCxnSpPr>
        <p:spPr>
          <a:xfrm flipH="1">
            <a:off x="7742608" y="7850813"/>
            <a:ext cx="527844" cy="30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テキスト ボックス 226"/>
          <p:cNvSpPr txBox="1"/>
          <p:nvPr/>
        </p:nvSpPr>
        <p:spPr>
          <a:xfrm>
            <a:off x="6932193" y="8161774"/>
            <a:ext cx="10941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直交</a:t>
            </a:r>
            <a:r>
              <a:rPr lang="ja-JP" altLang="en-US" sz="700" dirty="0" smtClean="0"/>
              <a:t>するので内積は零</a:t>
            </a:r>
            <a:endParaRPr kumimoji="1" lang="ja-JP" altLang="en-US" sz="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テキスト ボックス 229"/>
              <p:cNvSpPr txBox="1"/>
              <p:nvPr/>
            </p:nvSpPr>
            <p:spPr>
              <a:xfrm>
                <a:off x="4514200" y="6705756"/>
                <a:ext cx="436325" cy="273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ja-JP" altLang="en-US" sz="9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による</m:t>
                    </m:r>
                  </m:oMath>
                </a14:m>
                <a:r>
                  <a:rPr kumimoji="1" lang="ja-JP" altLang="en-US" sz="900" dirty="0" smtClean="0">
                    <a:solidFill>
                      <a:schemeClr val="accent2"/>
                    </a:solidFill>
                  </a:rPr>
                  <a:t>射影</a:t>
                </a:r>
                <a:endParaRPr kumimoji="1" lang="ja-JP" altLang="en-US" sz="9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0" name="テキスト ボックス 2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200" y="6705756"/>
                <a:ext cx="436325" cy="273793"/>
              </a:xfrm>
              <a:prstGeom prst="rect">
                <a:avLst/>
              </a:prstGeom>
              <a:blipFill rotWithShape="0">
                <a:blip r:embed="rId9"/>
                <a:stretch>
                  <a:fillRect l="-16901" b="-2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テキスト ボックス 230"/>
              <p:cNvSpPr txBox="1"/>
              <p:nvPr/>
            </p:nvSpPr>
            <p:spPr>
              <a:xfrm>
                <a:off x="5080552" y="5779708"/>
                <a:ext cx="603248" cy="273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ja-JP" sz="9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sz="9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ja-JP" altLang="en-US" sz="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による</m:t>
                    </m:r>
                  </m:oMath>
                </a14:m>
                <a:r>
                  <a:rPr kumimoji="1" lang="ja-JP" altLang="en-US" sz="900" dirty="0" smtClean="0">
                    <a:solidFill>
                      <a:srgbClr val="0000FF"/>
                    </a:solidFill>
                  </a:rPr>
                  <a:t>射影</a:t>
                </a:r>
                <a:endParaRPr kumimoji="1" lang="ja-JP" altLang="en-US" sz="9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1" name="テキスト ボックス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552" y="5779708"/>
                <a:ext cx="603248" cy="273793"/>
              </a:xfrm>
              <a:prstGeom prst="rect">
                <a:avLst/>
              </a:prstGeom>
              <a:blipFill rotWithShape="0">
                <a:blip r:embed="rId10"/>
                <a:stretch>
                  <a:fillRect l="-12121" r="-1010" b="-2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フリーフォーム 231"/>
          <p:cNvSpPr/>
          <p:nvPr/>
        </p:nvSpPr>
        <p:spPr>
          <a:xfrm>
            <a:off x="4908550" y="6610350"/>
            <a:ext cx="98530" cy="234950"/>
          </a:xfrm>
          <a:custGeom>
            <a:avLst/>
            <a:gdLst>
              <a:gd name="connsiteX0" fmla="*/ 0 w 98530"/>
              <a:gd name="connsiteY0" fmla="*/ 234950 h 234950"/>
              <a:gd name="connsiteX1" fmla="*/ 76200 w 98530"/>
              <a:gd name="connsiteY1" fmla="*/ 127000 h 234950"/>
              <a:gd name="connsiteX2" fmla="*/ 95250 w 98530"/>
              <a:gd name="connsiteY2" fmla="*/ 38100 h 234950"/>
              <a:gd name="connsiteX3" fmla="*/ 19050 w 98530"/>
              <a:gd name="connsiteY3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30" h="234950">
                <a:moveTo>
                  <a:pt x="0" y="234950"/>
                </a:moveTo>
                <a:cubicBezTo>
                  <a:pt x="30162" y="197379"/>
                  <a:pt x="60325" y="159808"/>
                  <a:pt x="76200" y="127000"/>
                </a:cubicBezTo>
                <a:cubicBezTo>
                  <a:pt x="92075" y="94192"/>
                  <a:pt x="104775" y="59267"/>
                  <a:pt x="95250" y="38100"/>
                </a:cubicBezTo>
                <a:cubicBezTo>
                  <a:pt x="85725" y="16933"/>
                  <a:pt x="52387" y="8466"/>
                  <a:pt x="19050" y="0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フリーフォーム 232"/>
          <p:cNvSpPr/>
          <p:nvPr/>
        </p:nvSpPr>
        <p:spPr>
          <a:xfrm>
            <a:off x="4785784" y="5873750"/>
            <a:ext cx="224366" cy="260350"/>
          </a:xfrm>
          <a:custGeom>
            <a:avLst/>
            <a:gdLst>
              <a:gd name="connsiteX0" fmla="*/ 224366 w 224366"/>
              <a:gd name="connsiteY0" fmla="*/ 0 h 260350"/>
              <a:gd name="connsiteX1" fmla="*/ 14816 w 224366"/>
              <a:gd name="connsiteY1" fmla="*/ 69850 h 260350"/>
              <a:gd name="connsiteX2" fmla="*/ 33866 w 224366"/>
              <a:gd name="connsiteY2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366" h="260350">
                <a:moveTo>
                  <a:pt x="224366" y="0"/>
                </a:moveTo>
                <a:cubicBezTo>
                  <a:pt x="135466" y="13229"/>
                  <a:pt x="46566" y="26458"/>
                  <a:pt x="14816" y="69850"/>
                </a:cubicBezTo>
                <a:cubicBezTo>
                  <a:pt x="-16934" y="113242"/>
                  <a:pt x="8466" y="186796"/>
                  <a:pt x="33866" y="260350"/>
                </a:cubicBez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8165292" y="7427289"/>
            <a:ext cx="4032000" cy="6054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8469512" y="7435902"/>
            <a:ext cx="84561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9269879" y="7600950"/>
            <a:ext cx="7687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正方形/長方形 237"/>
          <p:cNvSpPr/>
          <p:nvPr/>
        </p:nvSpPr>
        <p:spPr>
          <a:xfrm>
            <a:off x="10287696" y="7751259"/>
            <a:ext cx="7687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正方形/長方形 238"/>
          <p:cNvSpPr/>
          <p:nvPr/>
        </p:nvSpPr>
        <p:spPr>
          <a:xfrm>
            <a:off x="8562168" y="7904248"/>
            <a:ext cx="7687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10695044" y="7755778"/>
            <a:ext cx="930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50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直線コネクタ 187"/>
          <p:cNvCxnSpPr/>
          <p:nvPr/>
        </p:nvCxnSpPr>
        <p:spPr>
          <a:xfrm>
            <a:off x="9268212" y="7499388"/>
            <a:ext cx="370502" cy="370502"/>
          </a:xfrm>
          <a:prstGeom prst="line">
            <a:avLst/>
          </a:prstGeom>
          <a:ln w="28575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r="2386" b="44398"/>
          <a:stretch/>
        </p:blipFill>
        <p:spPr>
          <a:xfrm>
            <a:off x="4097748" y="636429"/>
            <a:ext cx="3955960" cy="1282316"/>
          </a:xfrm>
          <a:prstGeom prst="rect">
            <a:avLst/>
          </a:prstGeom>
        </p:spPr>
      </p:pic>
      <p:cxnSp>
        <p:nvCxnSpPr>
          <p:cNvPr id="39" name="直線矢印コネクタ 38"/>
          <p:cNvCxnSpPr>
            <a:cxnSpLocks noChangeAspect="1"/>
          </p:cNvCxnSpPr>
          <p:nvPr/>
        </p:nvCxnSpPr>
        <p:spPr>
          <a:xfrm flipV="1">
            <a:off x="4285252" y="1182790"/>
            <a:ext cx="1387370" cy="351395"/>
          </a:xfrm>
          <a:prstGeom prst="straightConnector1">
            <a:avLst/>
          </a:prstGeom>
          <a:ln w="9525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第</a:t>
            </a:r>
            <a:r>
              <a:rPr lang="en-US" altLang="ja-JP" sz="3200" dirty="0"/>
              <a:t>4</a:t>
            </a:r>
            <a:r>
              <a:rPr lang="ja-JP" altLang="en-US" sz="3200" dirty="0" smtClean="0"/>
              <a:t>章 直交性</a:t>
            </a:r>
            <a:r>
              <a:rPr kumimoji="1" lang="en-US" altLang="ja-JP" sz="3200" dirty="0" smtClean="0"/>
              <a:t>:</a:t>
            </a:r>
            <a:r>
              <a:rPr lang="en-US" altLang="ja-JP" sz="3200" dirty="0" smtClean="0"/>
              <a:t>4</a:t>
            </a:r>
            <a:r>
              <a:rPr kumimoji="1" lang="en-US" altLang="ja-JP" sz="3200" dirty="0" smtClean="0"/>
              <a:t>.2 </a:t>
            </a:r>
            <a:r>
              <a:rPr kumimoji="1" lang="ja-JP" altLang="en-US" sz="3200" dirty="0" smtClean="0"/>
              <a:t>射影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79905"/>
            <a:ext cx="3987064" cy="169852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b="5866"/>
          <a:stretch/>
        </p:blipFill>
        <p:spPr>
          <a:xfrm>
            <a:off x="1" y="2333027"/>
            <a:ext cx="3993023" cy="567749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b="11291"/>
          <a:stretch/>
        </p:blipFill>
        <p:spPr>
          <a:xfrm>
            <a:off x="4075555" y="2378430"/>
            <a:ext cx="4010902" cy="531326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826" y="1005185"/>
            <a:ext cx="4016862" cy="590609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/>
          <a:srcRect t="94116"/>
          <a:stretch/>
        </p:blipFill>
        <p:spPr>
          <a:xfrm>
            <a:off x="4063635" y="2023520"/>
            <a:ext cx="3993023" cy="35490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568935" y="672343"/>
            <a:ext cx="63532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056632" y="977143"/>
            <a:ext cx="6988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531686" y="672887"/>
            <a:ext cx="69885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906462" y="1141492"/>
            <a:ext cx="63532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356393" y="1274987"/>
            <a:ext cx="57756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723320" y="1310028"/>
            <a:ext cx="52505" cy="6749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4294603" y="722986"/>
            <a:ext cx="400018" cy="806175"/>
          </a:xfrm>
          <a:prstGeom prst="straightConnector1">
            <a:avLst/>
          </a:prstGeom>
          <a:ln w="9525"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871430" y="1397123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53374" y="1354963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73652" y="1344298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084633" y="1044873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098321" y="1789553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25359" y="1770166"/>
            <a:ext cx="69885" cy="898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238603" y="988869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 flipV="1">
            <a:off x="4285485" y="1377523"/>
            <a:ext cx="611176" cy="154800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flipV="1">
            <a:off x="6263972" y="1374361"/>
            <a:ext cx="611176" cy="154800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V="1">
            <a:off x="6268735" y="721694"/>
            <a:ext cx="400018" cy="806175"/>
          </a:xfrm>
          <a:prstGeom prst="straightConnector1">
            <a:avLst/>
          </a:prstGeom>
          <a:ln w="9525"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681477" y="1122403"/>
            <a:ext cx="57756" cy="892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436118" y="1346981"/>
            <a:ext cx="52505" cy="892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301698" y="1020572"/>
            <a:ext cx="63532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301692" y="1153922"/>
            <a:ext cx="63532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411227" y="1149154"/>
            <a:ext cx="63532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7544577" y="1153913"/>
            <a:ext cx="63532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79529" y="1149148"/>
            <a:ext cx="69885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789992" y="1352887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637583" y="1310016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728067" y="1400500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642337" y="1400500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363936" y="1320361"/>
            <a:ext cx="69885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5"/>
          <a:srcRect t="89803"/>
          <a:stretch/>
        </p:blipFill>
        <p:spPr>
          <a:xfrm>
            <a:off x="8195806" y="366791"/>
            <a:ext cx="4010902" cy="610763"/>
          </a:xfrm>
          <a:prstGeom prst="rect">
            <a:avLst/>
          </a:prstGeom>
        </p:spPr>
      </p:pic>
      <p:sp>
        <p:nvSpPr>
          <p:cNvPr id="40" name="正方形/長方形 39"/>
          <p:cNvSpPr/>
          <p:nvPr/>
        </p:nvSpPr>
        <p:spPr>
          <a:xfrm>
            <a:off x="114185" y="912009"/>
            <a:ext cx="164787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418183" y="472435"/>
            <a:ext cx="10060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F0"/>
                </a:solidFill>
              </a:rPr>
              <a:t>m=3 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の</a:t>
            </a:r>
            <a:r>
              <a:rPr kumimoji="1" lang="en-US" altLang="ja-JP" sz="700" dirty="0" smtClean="0">
                <a:solidFill>
                  <a:srgbClr val="00B0F0"/>
                </a:solidFill>
              </a:rPr>
              <a:t>3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次元ベクトル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1192" y="1327476"/>
            <a:ext cx="568891" cy="1188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353370" y="1341035"/>
            <a:ext cx="84561" cy="13068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2288698" y="1179725"/>
            <a:ext cx="84561" cy="13068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323270" y="915755"/>
            <a:ext cx="470158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7034223" y="845073"/>
            <a:ext cx="7647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0000"/>
                </a:solidFill>
              </a:rPr>
              <a:t>n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=2 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の列空間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1238709" y="1179725"/>
            <a:ext cx="84561" cy="1306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521012" y="915755"/>
            <a:ext cx="9301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2658172" y="1174835"/>
            <a:ext cx="9301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278361" y="1182455"/>
            <a:ext cx="102319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375501" y="1020572"/>
            <a:ext cx="69885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543872" y="1182455"/>
            <a:ext cx="93017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3164061" y="1182455"/>
            <a:ext cx="102319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476901" y="1333182"/>
            <a:ext cx="1386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163424" y="1523492"/>
            <a:ext cx="84561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833233" y="1089249"/>
            <a:ext cx="69885" cy="89835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857857" y="997565"/>
            <a:ext cx="69885" cy="89835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168081" y="1581989"/>
            <a:ext cx="102319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754543" y="2188144"/>
            <a:ext cx="102319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564043" y="2353244"/>
            <a:ext cx="102319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386243" y="2505644"/>
            <a:ext cx="102319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2425700" y="1467775"/>
            <a:ext cx="3740150" cy="100675"/>
          </a:xfrm>
          <a:custGeom>
            <a:avLst/>
            <a:gdLst>
              <a:gd name="connsiteX0" fmla="*/ 0 w 3740150"/>
              <a:gd name="connsiteY0" fmla="*/ 0 h 82550"/>
              <a:gd name="connsiteX1" fmla="*/ 0 w 3740150"/>
              <a:gd name="connsiteY1" fmla="*/ 82550 h 82550"/>
              <a:gd name="connsiteX2" fmla="*/ 3740150 w 374015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0150" h="82550">
                <a:moveTo>
                  <a:pt x="0" y="0"/>
                </a:moveTo>
                <a:lnTo>
                  <a:pt x="0" y="82550"/>
                </a:lnTo>
                <a:lnTo>
                  <a:pt x="3740150" y="825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6043877" y="1100481"/>
            <a:ext cx="747422" cy="410820"/>
          </a:xfrm>
          <a:custGeom>
            <a:avLst/>
            <a:gdLst>
              <a:gd name="connsiteX0" fmla="*/ 207290 w 499390"/>
              <a:gd name="connsiteY0" fmla="*/ 942327 h 942327"/>
              <a:gd name="connsiteX1" fmla="*/ 4090 w 499390"/>
              <a:gd name="connsiteY1" fmla="*/ 440677 h 942327"/>
              <a:gd name="connsiteX2" fmla="*/ 105690 w 499390"/>
              <a:gd name="connsiteY2" fmla="*/ 40627 h 942327"/>
              <a:gd name="connsiteX3" fmla="*/ 499390 w 499390"/>
              <a:gd name="connsiteY3" fmla="*/ 34277 h 942327"/>
              <a:gd name="connsiteX0" fmla="*/ 141814 w 496274"/>
              <a:gd name="connsiteY0" fmla="*/ 1037083 h 1037083"/>
              <a:gd name="connsiteX1" fmla="*/ 974 w 496274"/>
              <a:gd name="connsiteY1" fmla="*/ 440677 h 1037083"/>
              <a:gd name="connsiteX2" fmla="*/ 102574 w 496274"/>
              <a:gd name="connsiteY2" fmla="*/ 40627 h 1037083"/>
              <a:gd name="connsiteX3" fmla="*/ 496274 w 496274"/>
              <a:gd name="connsiteY3" fmla="*/ 34277 h 1037083"/>
              <a:gd name="connsiteX0" fmla="*/ 142326 w 496786"/>
              <a:gd name="connsiteY0" fmla="*/ 1028694 h 1028694"/>
              <a:gd name="connsiteX1" fmla="*/ 1486 w 496786"/>
              <a:gd name="connsiteY1" fmla="*/ 432288 h 1028694"/>
              <a:gd name="connsiteX2" fmla="*/ 213132 w 496786"/>
              <a:gd name="connsiteY2" fmla="*/ 48032 h 1028694"/>
              <a:gd name="connsiteX3" fmla="*/ 496786 w 496786"/>
              <a:gd name="connsiteY3" fmla="*/ 25888 h 1028694"/>
              <a:gd name="connsiteX0" fmla="*/ 45668 w 400128"/>
              <a:gd name="connsiteY0" fmla="*/ 1024173 h 1024173"/>
              <a:gd name="connsiteX1" fmla="*/ 40551 w 400128"/>
              <a:gd name="connsiteY1" fmla="*/ 348803 h 1024173"/>
              <a:gd name="connsiteX2" fmla="*/ 116474 w 400128"/>
              <a:gd name="connsiteY2" fmla="*/ 43511 h 1024173"/>
              <a:gd name="connsiteX3" fmla="*/ 400128 w 400128"/>
              <a:gd name="connsiteY3" fmla="*/ 21367 h 1024173"/>
              <a:gd name="connsiteX0" fmla="*/ 49660 w 404120"/>
              <a:gd name="connsiteY0" fmla="*/ 1024173 h 1024173"/>
              <a:gd name="connsiteX1" fmla="*/ 44543 w 404120"/>
              <a:gd name="connsiteY1" fmla="*/ 348803 h 1024173"/>
              <a:gd name="connsiteX2" fmla="*/ 120466 w 404120"/>
              <a:gd name="connsiteY2" fmla="*/ 43511 h 1024173"/>
              <a:gd name="connsiteX3" fmla="*/ 404120 w 404120"/>
              <a:gd name="connsiteY3" fmla="*/ 21367 h 1024173"/>
              <a:gd name="connsiteX0" fmla="*/ 77303 w 431763"/>
              <a:gd name="connsiteY0" fmla="*/ 1021721 h 1021721"/>
              <a:gd name="connsiteX1" fmla="*/ 17163 w 431763"/>
              <a:gd name="connsiteY1" fmla="*/ 298973 h 1021721"/>
              <a:gd name="connsiteX2" fmla="*/ 148109 w 431763"/>
              <a:gd name="connsiteY2" fmla="*/ 41059 h 1021721"/>
              <a:gd name="connsiteX3" fmla="*/ 431763 w 431763"/>
              <a:gd name="connsiteY3" fmla="*/ 18915 h 102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763" h="1021721">
                <a:moveTo>
                  <a:pt x="77303" y="1021721"/>
                </a:moveTo>
                <a:cubicBezTo>
                  <a:pt x="-15831" y="846037"/>
                  <a:pt x="-9311" y="462418"/>
                  <a:pt x="17163" y="298973"/>
                </a:cubicBezTo>
                <a:cubicBezTo>
                  <a:pt x="43637" y="135528"/>
                  <a:pt x="79009" y="87735"/>
                  <a:pt x="148109" y="41059"/>
                </a:cubicBezTo>
                <a:cubicBezTo>
                  <a:pt x="217209" y="-5617"/>
                  <a:pt x="276188" y="-11777"/>
                  <a:pt x="431763" y="18915"/>
                </a:cubicBezTo>
              </a:path>
            </a:pathLst>
          </a:custGeom>
          <a:noFill/>
          <a:ln w="6350"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614297" y="769190"/>
            <a:ext cx="74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b="1" i="1" dirty="0" smtClean="0">
                <a:solidFill>
                  <a:srgbClr val="0000FF"/>
                </a:solidFill>
              </a:rPr>
              <a:t>e</a:t>
            </a:r>
            <a:r>
              <a:rPr lang="ja-JP" altLang="en-US" sz="600" dirty="0" smtClean="0"/>
              <a:t>は</a:t>
            </a:r>
            <a:r>
              <a:rPr lang="en-US" altLang="ja-JP" sz="600" b="1" i="1" dirty="0" smtClean="0">
                <a:solidFill>
                  <a:srgbClr val="FF0000"/>
                </a:solidFill>
              </a:rPr>
              <a:t>S</a:t>
            </a:r>
            <a:r>
              <a:rPr lang="ja-JP" altLang="en-US" sz="600" dirty="0" smtClean="0"/>
              <a:t>と直交する</a:t>
            </a:r>
            <a:endParaRPr lang="en-US" altLang="ja-JP" sz="600" dirty="0" smtClean="0"/>
          </a:p>
          <a:p>
            <a:r>
              <a:rPr lang="ja-JP" altLang="en-US" sz="600" dirty="0" smtClean="0"/>
              <a:t>→</a:t>
            </a:r>
            <a:r>
              <a:rPr lang="en-US" altLang="ja-JP" sz="600" b="1" i="1" dirty="0" smtClean="0">
                <a:solidFill>
                  <a:srgbClr val="0000FF"/>
                </a:solidFill>
              </a:rPr>
              <a:t>e</a:t>
            </a:r>
            <a:r>
              <a:rPr lang="ja-JP" altLang="en-US" sz="600" dirty="0" smtClean="0"/>
              <a:t>は</a:t>
            </a:r>
            <a:r>
              <a:rPr lang="en-US" altLang="ja-JP" sz="600" b="1" i="1" dirty="0" smtClean="0">
                <a:solidFill>
                  <a:srgbClr val="FF0000"/>
                </a:solidFill>
              </a:rPr>
              <a:t>A</a:t>
            </a:r>
            <a:r>
              <a:rPr lang="ja-JP" altLang="en-US" sz="600" dirty="0" smtClean="0"/>
              <a:t>の列空間</a:t>
            </a:r>
            <a:endParaRPr lang="en-US" altLang="ja-JP" sz="600" dirty="0" smtClean="0"/>
          </a:p>
          <a:p>
            <a:r>
              <a:rPr lang="ja-JP" altLang="en-US" sz="600" dirty="0"/>
              <a:t>　</a:t>
            </a:r>
            <a:r>
              <a:rPr lang="ja-JP" altLang="en-US" sz="600" dirty="0" smtClean="0"/>
              <a:t>と直交する</a:t>
            </a:r>
            <a:endParaRPr lang="en-US" altLang="ja-JP" sz="600" dirty="0" smtClean="0"/>
          </a:p>
        </p:txBody>
      </p:sp>
      <p:sp>
        <p:nvSpPr>
          <p:cNvPr id="27" name="フリーフォーム 26"/>
          <p:cNvSpPr/>
          <p:nvPr/>
        </p:nvSpPr>
        <p:spPr>
          <a:xfrm>
            <a:off x="3175000" y="1098550"/>
            <a:ext cx="2717800" cy="2146300"/>
          </a:xfrm>
          <a:custGeom>
            <a:avLst/>
            <a:gdLst>
              <a:gd name="connsiteX0" fmla="*/ 0 w 2717800"/>
              <a:gd name="connsiteY0" fmla="*/ 2146300 h 2146300"/>
              <a:gd name="connsiteX1" fmla="*/ 69850 w 2717800"/>
              <a:gd name="connsiteY1" fmla="*/ 2076450 h 2146300"/>
              <a:gd name="connsiteX2" fmla="*/ 863600 w 2717800"/>
              <a:gd name="connsiteY2" fmla="*/ 2076450 h 2146300"/>
              <a:gd name="connsiteX3" fmla="*/ 863600 w 2717800"/>
              <a:gd name="connsiteY3" fmla="*/ 590550 h 2146300"/>
              <a:gd name="connsiteX4" fmla="*/ 2717800 w 2717800"/>
              <a:gd name="connsiteY4" fmla="*/ 590550 h 2146300"/>
              <a:gd name="connsiteX5" fmla="*/ 2717800 w 2717800"/>
              <a:gd name="connsiteY5" fmla="*/ 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7800" h="2146300">
                <a:moveTo>
                  <a:pt x="0" y="2146300"/>
                </a:moveTo>
                <a:lnTo>
                  <a:pt x="69850" y="2076450"/>
                </a:lnTo>
                <a:lnTo>
                  <a:pt x="863600" y="2076450"/>
                </a:lnTo>
                <a:lnTo>
                  <a:pt x="863600" y="590550"/>
                </a:lnTo>
                <a:lnTo>
                  <a:pt x="2717800" y="590550"/>
                </a:lnTo>
                <a:lnTo>
                  <a:pt x="271780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307030" y="3169243"/>
            <a:ext cx="396000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097048" y="3175500"/>
            <a:ext cx="396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3453089" y="3187653"/>
            <a:ext cx="360000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5044" y="3331702"/>
            <a:ext cx="1296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052708" y="3697100"/>
            <a:ext cx="412946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052708" y="4045179"/>
            <a:ext cx="412946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55668" y="3697100"/>
            <a:ext cx="13157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55668" y="4045179"/>
            <a:ext cx="13157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93855" y="3697100"/>
            <a:ext cx="375407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93855" y="4045179"/>
            <a:ext cx="375407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630979" y="3704659"/>
            <a:ext cx="327273" cy="43498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49318" y="4261079"/>
            <a:ext cx="13157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410073" y="4254865"/>
            <a:ext cx="13157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610223" y="4254865"/>
            <a:ext cx="13157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33723" y="4410372"/>
            <a:ext cx="13157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82937" y="4410372"/>
            <a:ext cx="375407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2499839" y="5124668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17064" y="5527008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49325" y="5117174"/>
            <a:ext cx="13157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185839" y="5117174"/>
            <a:ext cx="375407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700523" y="5793708"/>
            <a:ext cx="76874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38100" y="5257800"/>
            <a:ext cx="2508250" cy="270000"/>
          </a:xfrm>
          <a:custGeom>
            <a:avLst/>
            <a:gdLst>
              <a:gd name="connsiteX0" fmla="*/ 2508250 w 2508250"/>
              <a:gd name="connsiteY0" fmla="*/ 0 h 254000"/>
              <a:gd name="connsiteX1" fmla="*/ 2508250 w 2508250"/>
              <a:gd name="connsiteY1" fmla="*/ 69850 h 254000"/>
              <a:gd name="connsiteX2" fmla="*/ 0 w 2508250"/>
              <a:gd name="connsiteY2" fmla="*/ 69850 h 254000"/>
              <a:gd name="connsiteX3" fmla="*/ 0 w 2508250"/>
              <a:gd name="connsiteY3" fmla="*/ 254000 h 254000"/>
              <a:gd name="connsiteX4" fmla="*/ 177800 w 2508250"/>
              <a:gd name="connsiteY4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250" h="254000">
                <a:moveTo>
                  <a:pt x="2508250" y="0"/>
                </a:moveTo>
                <a:lnTo>
                  <a:pt x="2508250" y="69850"/>
                </a:lnTo>
                <a:lnTo>
                  <a:pt x="0" y="69850"/>
                </a:lnTo>
                <a:lnTo>
                  <a:pt x="0" y="254000"/>
                </a:lnTo>
                <a:lnTo>
                  <a:pt x="177800" y="254000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18130" y="5527008"/>
            <a:ext cx="612000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978440" y="5793708"/>
            <a:ext cx="576000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902240" y="5764470"/>
            <a:ext cx="594000" cy="1844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573154" y="6281579"/>
            <a:ext cx="869675" cy="1524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4115167" y="7643950"/>
                <a:ext cx="2532360" cy="32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800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8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ja-JP" sz="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ja-JP" sz="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800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67" y="7643950"/>
                <a:ext cx="2532360" cy="325858"/>
              </a:xfrm>
              <a:prstGeom prst="rect">
                <a:avLst/>
              </a:prstGeom>
              <a:blipFill rotWithShape="0">
                <a:blip r:embed="rId7"/>
                <a:stretch>
                  <a:fillRect t="-1887" b="-75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/>
          <p:cNvSpPr/>
          <p:nvPr/>
        </p:nvSpPr>
        <p:spPr>
          <a:xfrm>
            <a:off x="4509741" y="7704264"/>
            <a:ext cx="648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4513300" y="7829256"/>
            <a:ext cx="648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249781" y="7635308"/>
            <a:ext cx="144000" cy="36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499875" y="7635308"/>
            <a:ext cx="144000" cy="36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3327400" y="7366000"/>
            <a:ext cx="806450" cy="458663"/>
          </a:xfrm>
          <a:custGeom>
            <a:avLst/>
            <a:gdLst>
              <a:gd name="connsiteX0" fmla="*/ 0 w 806450"/>
              <a:gd name="connsiteY0" fmla="*/ 63500 h 488950"/>
              <a:gd name="connsiteX1" fmla="*/ 63500 w 806450"/>
              <a:gd name="connsiteY1" fmla="*/ 0 h 488950"/>
              <a:gd name="connsiteX2" fmla="*/ 698500 w 806450"/>
              <a:gd name="connsiteY2" fmla="*/ 0 h 488950"/>
              <a:gd name="connsiteX3" fmla="*/ 698500 w 806450"/>
              <a:gd name="connsiteY3" fmla="*/ 488950 h 488950"/>
              <a:gd name="connsiteX4" fmla="*/ 806450 w 806450"/>
              <a:gd name="connsiteY4" fmla="*/ 488950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6450" h="488950">
                <a:moveTo>
                  <a:pt x="0" y="63500"/>
                </a:moveTo>
                <a:lnTo>
                  <a:pt x="63500" y="0"/>
                </a:lnTo>
                <a:lnTo>
                  <a:pt x="698500" y="0"/>
                </a:lnTo>
                <a:lnTo>
                  <a:pt x="698500" y="488950"/>
                </a:lnTo>
                <a:lnTo>
                  <a:pt x="806450" y="48895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3487530" y="7728594"/>
            <a:ext cx="108741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6779351" y="7495303"/>
                <a:ext cx="128923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500" dirty="0" smtClean="0"/>
                  <a:t>もし一次従属だと、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7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sz="500" dirty="0" smtClean="0"/>
                  <a:t>なので</a:t>
                </a:r>
                <a:endParaRPr kumimoji="1" lang="ja-JP" altLang="en-US" sz="5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351" y="7495303"/>
                <a:ext cx="1289238" cy="20005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6630720" y="7623450"/>
                <a:ext cx="1708608" cy="366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800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p>
                                <m:sSup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800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p>
                                <m:sSup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800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800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800" dirty="0" smtClean="0"/>
                  <a:t> となり非正則</a:t>
                </a:r>
                <a:endParaRPr lang="ja-JP" altLang="en-US" sz="800" dirty="0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720" y="7623450"/>
                <a:ext cx="1708608" cy="3662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正方形/長方形 105"/>
          <p:cNvSpPr/>
          <p:nvPr/>
        </p:nvSpPr>
        <p:spPr>
          <a:xfrm>
            <a:off x="4431522" y="2057333"/>
            <a:ext cx="144735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4593665" y="2057333"/>
            <a:ext cx="375407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4890138" y="2551479"/>
            <a:ext cx="341279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339778" y="2398929"/>
            <a:ext cx="108741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376050" y="2696843"/>
            <a:ext cx="144735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4890155" y="2702260"/>
            <a:ext cx="341279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6634876" y="2696843"/>
            <a:ext cx="13157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6780229" y="2696843"/>
            <a:ext cx="375407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073308" y="2298752"/>
            <a:ext cx="19831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列</a:t>
            </a:r>
            <a:r>
              <a:rPr lang="ja-JP" altLang="en-US" sz="700" dirty="0"/>
              <a:t>空間</a:t>
            </a:r>
            <a:r>
              <a:rPr lang="ja-JP" altLang="en-US" sz="700" dirty="0" smtClean="0"/>
              <a:t>は、平面を張るための列ベクトルの集合</a:t>
            </a:r>
            <a:endParaRPr kumimoji="1" lang="ja-JP" altLang="en-US" sz="700" dirty="0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6263972" y="2421880"/>
            <a:ext cx="189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全ての列ベクトルと、誤差ベクトルの内積が零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→誤差ベクトルは</a:t>
            </a:r>
            <a:r>
              <a:rPr kumimoji="1" lang="en-US" altLang="ja-JP" sz="700" dirty="0" smtClean="0"/>
              <a:t>A^T </a:t>
            </a:r>
            <a:r>
              <a:rPr lang="ja-JP" altLang="en-US" sz="700" dirty="0" smtClean="0"/>
              <a:t>の零空間にある</a:t>
            </a:r>
            <a:endParaRPr kumimoji="1" lang="ja-JP" altLang="en-US" sz="700" dirty="0"/>
          </a:p>
        </p:txBody>
      </p:sp>
      <p:sp>
        <p:nvSpPr>
          <p:cNvPr id="115" name="正方形/長方形 114"/>
          <p:cNvSpPr/>
          <p:nvPr/>
        </p:nvSpPr>
        <p:spPr>
          <a:xfrm>
            <a:off x="6406218" y="2935286"/>
            <a:ext cx="540000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4755024" y="2923255"/>
            <a:ext cx="405710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990977" y="3092636"/>
            <a:ext cx="76874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915999" y="3087456"/>
            <a:ext cx="446281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5498495" y="3110803"/>
            <a:ext cx="76874" cy="10870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6053796" y="3453388"/>
            <a:ext cx="76874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830266" y="3453388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302139" y="3894019"/>
            <a:ext cx="64290" cy="4741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460816" y="3891141"/>
            <a:ext cx="64290" cy="4741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4800943" y="3978377"/>
            <a:ext cx="360000" cy="1162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4800943" y="4124293"/>
            <a:ext cx="360000" cy="1162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フリーフォーム 127"/>
          <p:cNvSpPr/>
          <p:nvPr/>
        </p:nvSpPr>
        <p:spPr>
          <a:xfrm>
            <a:off x="4089400" y="4248150"/>
            <a:ext cx="1803400" cy="3448050"/>
          </a:xfrm>
          <a:custGeom>
            <a:avLst/>
            <a:gdLst>
              <a:gd name="connsiteX0" fmla="*/ 1739900 w 1835150"/>
              <a:gd name="connsiteY0" fmla="*/ 3422650 h 3448050"/>
              <a:gd name="connsiteX1" fmla="*/ 1663700 w 1835150"/>
              <a:gd name="connsiteY1" fmla="*/ 3346450 h 3448050"/>
              <a:gd name="connsiteX2" fmla="*/ 787400 w 1835150"/>
              <a:gd name="connsiteY2" fmla="*/ 3346450 h 3448050"/>
              <a:gd name="connsiteX3" fmla="*/ 685800 w 1835150"/>
              <a:gd name="connsiteY3" fmla="*/ 3448050 h 3448050"/>
              <a:gd name="connsiteX4" fmla="*/ 0 w 1835150"/>
              <a:gd name="connsiteY4" fmla="*/ 3448050 h 3448050"/>
              <a:gd name="connsiteX5" fmla="*/ 0 w 1835150"/>
              <a:gd name="connsiteY5" fmla="*/ 146050 h 3448050"/>
              <a:gd name="connsiteX6" fmla="*/ 1835150 w 1835150"/>
              <a:gd name="connsiteY6" fmla="*/ 146050 h 3448050"/>
              <a:gd name="connsiteX7" fmla="*/ 1835150 w 1835150"/>
              <a:gd name="connsiteY7" fmla="*/ 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5150" h="3448050">
                <a:moveTo>
                  <a:pt x="1739900" y="3422650"/>
                </a:moveTo>
                <a:lnTo>
                  <a:pt x="1663700" y="3346450"/>
                </a:lnTo>
                <a:lnTo>
                  <a:pt x="787400" y="3346450"/>
                </a:lnTo>
                <a:lnTo>
                  <a:pt x="685800" y="3448050"/>
                </a:lnTo>
                <a:lnTo>
                  <a:pt x="0" y="3448050"/>
                </a:lnTo>
                <a:lnTo>
                  <a:pt x="0" y="146050"/>
                </a:lnTo>
                <a:lnTo>
                  <a:pt x="1835150" y="146050"/>
                </a:lnTo>
                <a:lnTo>
                  <a:pt x="1835150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6738321" y="3971224"/>
            <a:ext cx="360000" cy="1162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6738321" y="4117140"/>
            <a:ext cx="360000" cy="1162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7236996" y="3896930"/>
            <a:ext cx="84561" cy="41279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5394311" y="4670159"/>
            <a:ext cx="123806" cy="27009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279051" y="4625459"/>
            <a:ext cx="828000" cy="35949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4938690" y="5427823"/>
            <a:ext cx="102319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5256384" y="5431430"/>
            <a:ext cx="149806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5100843" y="5268815"/>
            <a:ext cx="70719" cy="4741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5475070" y="5263726"/>
            <a:ext cx="70719" cy="4741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5799128" y="5054174"/>
            <a:ext cx="76874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5799128" y="5280390"/>
            <a:ext cx="123806" cy="43498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6874194" y="5433417"/>
            <a:ext cx="76874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6699686" y="5433417"/>
            <a:ext cx="76874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6514805" y="5433417"/>
            <a:ext cx="76874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5999037" y="5047398"/>
            <a:ext cx="74271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6075218" y="5047398"/>
            <a:ext cx="7427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4762848" y="5436537"/>
            <a:ext cx="76874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7140390" y="5288394"/>
            <a:ext cx="136187" cy="43498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5557210" y="5872847"/>
            <a:ext cx="612000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6279503" y="5872847"/>
            <a:ext cx="936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7616388" y="5865382"/>
            <a:ext cx="98855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7846419" y="7402077"/>
            <a:ext cx="98855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9511707" y="1050403"/>
            <a:ext cx="108741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10735405" y="1042992"/>
            <a:ext cx="192643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9910688" y="1504267"/>
            <a:ext cx="89868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8264321" y="1511301"/>
            <a:ext cx="89868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8753271" y="1960520"/>
            <a:ext cx="89868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11502821" y="1960520"/>
            <a:ext cx="89868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11369231" y="3191455"/>
            <a:ext cx="144735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8946464" y="3453388"/>
            <a:ext cx="119615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9901431" y="4396551"/>
            <a:ext cx="98855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10655333" y="4398061"/>
            <a:ext cx="98855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11510724" y="4396551"/>
            <a:ext cx="98855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584269" y="6057900"/>
            <a:ext cx="2334430" cy="1657350"/>
          </a:xfrm>
          <a:custGeom>
            <a:avLst/>
            <a:gdLst>
              <a:gd name="connsiteX0" fmla="*/ 0 w 2311400"/>
              <a:gd name="connsiteY0" fmla="*/ 1657350 h 1657350"/>
              <a:gd name="connsiteX1" fmla="*/ 520700 w 2311400"/>
              <a:gd name="connsiteY1" fmla="*/ 1657350 h 1657350"/>
              <a:gd name="connsiteX2" fmla="*/ 520700 w 2311400"/>
              <a:gd name="connsiteY2" fmla="*/ 101600 h 1657350"/>
              <a:gd name="connsiteX3" fmla="*/ 2311400 w 2311400"/>
              <a:gd name="connsiteY3" fmla="*/ 101600 h 1657350"/>
              <a:gd name="connsiteX4" fmla="*/ 2311400 w 2311400"/>
              <a:gd name="connsiteY4" fmla="*/ 0 h 1657350"/>
              <a:gd name="connsiteX0" fmla="*/ 0 w 2425196"/>
              <a:gd name="connsiteY0" fmla="*/ 1657350 h 1657350"/>
              <a:gd name="connsiteX1" fmla="*/ 634496 w 2425196"/>
              <a:gd name="connsiteY1" fmla="*/ 1657350 h 1657350"/>
              <a:gd name="connsiteX2" fmla="*/ 634496 w 2425196"/>
              <a:gd name="connsiteY2" fmla="*/ 101600 h 1657350"/>
              <a:gd name="connsiteX3" fmla="*/ 2425196 w 2425196"/>
              <a:gd name="connsiteY3" fmla="*/ 101600 h 1657350"/>
              <a:gd name="connsiteX4" fmla="*/ 2425196 w 2425196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196" h="1657350">
                <a:moveTo>
                  <a:pt x="0" y="1657350"/>
                </a:moveTo>
                <a:lnTo>
                  <a:pt x="634496" y="1657350"/>
                </a:lnTo>
                <a:lnTo>
                  <a:pt x="634496" y="101600"/>
                </a:lnTo>
                <a:lnTo>
                  <a:pt x="2425196" y="101600"/>
                </a:lnTo>
                <a:lnTo>
                  <a:pt x="2425196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9543570" y="6305409"/>
            <a:ext cx="102319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10123171" y="6305409"/>
            <a:ext cx="11255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9654590" y="6305409"/>
            <a:ext cx="9301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10239307" y="6305409"/>
            <a:ext cx="112551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9333983" y="6305409"/>
            <a:ext cx="93017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11274518" y="6305409"/>
            <a:ext cx="76874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8681160" y="6448459"/>
            <a:ext cx="76874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9255459" y="6448459"/>
            <a:ext cx="219332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9589622" y="6448459"/>
            <a:ext cx="76874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9672176" y="6448459"/>
            <a:ext cx="76874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10841646" y="6448459"/>
            <a:ext cx="76874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10662375" y="6448459"/>
            <a:ext cx="76874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10467968" y="6448459"/>
            <a:ext cx="76874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11046086" y="6448459"/>
            <a:ext cx="76874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11232012" y="6448459"/>
            <a:ext cx="76874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11314566" y="6448459"/>
            <a:ext cx="76874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9413927" y="6613494"/>
            <a:ext cx="93017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9699974" y="6613494"/>
            <a:ext cx="57756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9703149" y="6767125"/>
            <a:ext cx="57756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10888438" y="6767288"/>
            <a:ext cx="181266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6433876" y="5280660"/>
            <a:ext cx="4897064" cy="2339340"/>
          </a:xfrm>
          <a:custGeom>
            <a:avLst/>
            <a:gdLst>
              <a:gd name="connsiteX0" fmla="*/ 4876800 w 4876800"/>
              <a:gd name="connsiteY0" fmla="*/ 243840 h 2339340"/>
              <a:gd name="connsiteX1" fmla="*/ 4876800 w 4876800"/>
              <a:gd name="connsiteY1" fmla="*/ 0 h 2339340"/>
              <a:gd name="connsiteX2" fmla="*/ 1653540 w 4876800"/>
              <a:gd name="connsiteY2" fmla="*/ 0 h 2339340"/>
              <a:gd name="connsiteX3" fmla="*/ 1653540 w 4876800"/>
              <a:gd name="connsiteY3" fmla="*/ 2057400 h 2339340"/>
              <a:gd name="connsiteX4" fmla="*/ 0 w 4876800"/>
              <a:gd name="connsiteY4" fmla="*/ 2057400 h 2339340"/>
              <a:gd name="connsiteX5" fmla="*/ 0 w 4876800"/>
              <a:gd name="connsiteY5" fmla="*/ 2339340 h 233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6800" h="2339340">
                <a:moveTo>
                  <a:pt x="4876800" y="243840"/>
                </a:moveTo>
                <a:lnTo>
                  <a:pt x="4876800" y="0"/>
                </a:lnTo>
                <a:lnTo>
                  <a:pt x="1653540" y="0"/>
                </a:lnTo>
                <a:lnTo>
                  <a:pt x="1653540" y="2057400"/>
                </a:lnTo>
                <a:lnTo>
                  <a:pt x="0" y="2057400"/>
                </a:lnTo>
                <a:lnTo>
                  <a:pt x="0" y="233934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5994" y="3628167"/>
            <a:ext cx="3960000" cy="59458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テキスト ボックス 116"/>
              <p:cNvSpPr txBox="1"/>
              <p:nvPr/>
            </p:nvSpPr>
            <p:spPr>
              <a:xfrm>
                <a:off x="8864942" y="8096000"/>
                <a:ext cx="104259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1" lang="en-US" altLang="ja-JP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ja-JP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ja-JP" sz="1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7" name="テキスト ボックス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942" y="8096000"/>
                <a:ext cx="1042593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2339" b="-1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2" name="グループ化 131"/>
          <p:cNvGrpSpPr/>
          <p:nvPr/>
        </p:nvGrpSpPr>
        <p:grpSpPr>
          <a:xfrm>
            <a:off x="8223176" y="7659304"/>
            <a:ext cx="580136" cy="506030"/>
            <a:chOff x="8545586" y="7416354"/>
            <a:chExt cx="580136" cy="506030"/>
          </a:xfrm>
        </p:grpSpPr>
        <p:cxnSp>
          <p:nvCxnSpPr>
            <p:cNvPr id="127" name="直線矢印コネクタ 126"/>
            <p:cNvCxnSpPr/>
            <p:nvPr/>
          </p:nvCxnSpPr>
          <p:spPr>
            <a:xfrm flipV="1">
              <a:off x="8619692" y="7416354"/>
              <a:ext cx="0" cy="506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矢印コネクタ 183"/>
            <p:cNvCxnSpPr/>
            <p:nvPr/>
          </p:nvCxnSpPr>
          <p:spPr>
            <a:xfrm rot="5400000" flipV="1">
              <a:off x="8872707" y="7669369"/>
              <a:ext cx="0" cy="506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矢印コネクタ 184"/>
            <p:cNvCxnSpPr/>
            <p:nvPr/>
          </p:nvCxnSpPr>
          <p:spPr>
            <a:xfrm rot="2700000" flipV="1">
              <a:off x="8798601" y="7490460"/>
              <a:ext cx="0" cy="506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平行四辺形 140"/>
          <p:cNvSpPr/>
          <p:nvPr/>
        </p:nvSpPr>
        <p:spPr>
          <a:xfrm rot="20751892">
            <a:off x="8449795" y="7211532"/>
            <a:ext cx="1790627" cy="646623"/>
          </a:xfrm>
          <a:prstGeom prst="parallelogram">
            <a:avLst>
              <a:gd name="adj" fmla="val 108669"/>
            </a:avLst>
          </a:prstGeom>
          <a:solidFill>
            <a:srgbClr val="FFF3F3">
              <a:alpha val="60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9" name="フリーフォーム 188"/>
          <p:cNvSpPr/>
          <p:nvPr/>
        </p:nvSpPr>
        <p:spPr>
          <a:xfrm>
            <a:off x="9220200" y="7379102"/>
            <a:ext cx="96244" cy="69448"/>
          </a:xfrm>
          <a:custGeom>
            <a:avLst/>
            <a:gdLst>
              <a:gd name="connsiteX0" fmla="*/ 0 w 152400"/>
              <a:gd name="connsiteY0" fmla="*/ 104775 h 104775"/>
              <a:gd name="connsiteX1" fmla="*/ 90487 w 152400"/>
              <a:gd name="connsiteY1" fmla="*/ 0 h 104775"/>
              <a:gd name="connsiteX2" fmla="*/ 152400 w 152400"/>
              <a:gd name="connsiteY2" fmla="*/ 71437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" h="104775">
                <a:moveTo>
                  <a:pt x="0" y="104775"/>
                </a:moveTo>
                <a:lnTo>
                  <a:pt x="90487" y="0"/>
                </a:lnTo>
                <a:lnTo>
                  <a:pt x="152400" y="71437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1" name="直線矢印コネクタ 190"/>
          <p:cNvCxnSpPr>
            <a:endCxn id="141" idx="3"/>
          </p:cNvCxnSpPr>
          <p:nvPr/>
        </p:nvCxnSpPr>
        <p:spPr>
          <a:xfrm flipV="1">
            <a:off x="8560984" y="7934166"/>
            <a:ext cx="522378" cy="132845"/>
          </a:xfrm>
          <a:prstGeom prst="straightConnector1">
            <a:avLst/>
          </a:prstGeom>
          <a:ln w="28575">
            <a:solidFill>
              <a:srgbClr val="FF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矢印コネクタ 193"/>
          <p:cNvCxnSpPr>
            <a:endCxn id="141" idx="5"/>
          </p:cNvCxnSpPr>
          <p:nvPr/>
        </p:nvCxnSpPr>
        <p:spPr>
          <a:xfrm flipV="1">
            <a:off x="8554701" y="7667688"/>
            <a:ext cx="262903" cy="399323"/>
          </a:xfrm>
          <a:prstGeom prst="straightConnector1">
            <a:avLst/>
          </a:prstGeom>
          <a:ln w="28575">
            <a:solidFill>
              <a:srgbClr val="FF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8" name="正方形/長方形 197"/>
              <p:cNvSpPr/>
              <p:nvPr/>
            </p:nvSpPr>
            <p:spPr>
              <a:xfrm>
                <a:off x="8978341" y="7879720"/>
                <a:ext cx="36676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ja-JP" sz="10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1050" dirty="0"/>
              </a:p>
            </p:txBody>
          </p:sp>
        </mc:Choice>
        <mc:Fallback>
          <p:sp>
            <p:nvSpPr>
              <p:cNvPr id="198" name="正方形/長方形 1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41" y="7879720"/>
                <a:ext cx="366767" cy="2616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直線コネクタ 186"/>
          <p:cNvCxnSpPr/>
          <p:nvPr/>
        </p:nvCxnSpPr>
        <p:spPr>
          <a:xfrm>
            <a:off x="8839011" y="7071171"/>
            <a:ext cx="430924" cy="430924"/>
          </a:xfrm>
          <a:prstGeom prst="line">
            <a:avLst/>
          </a:prstGeom>
          <a:ln w="28575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正方形/長方形 198"/>
              <p:cNvSpPr/>
              <p:nvPr/>
            </p:nvSpPr>
            <p:spPr>
              <a:xfrm>
                <a:off x="8476386" y="7503612"/>
                <a:ext cx="36016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ja-JP" sz="105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1050" dirty="0"/>
              </a:p>
            </p:txBody>
          </p:sp>
        </mc:Choice>
        <mc:Fallback>
          <p:sp>
            <p:nvSpPr>
              <p:cNvPr id="199" name="正方形/長方形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386" y="7503612"/>
                <a:ext cx="360162" cy="25391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直線矢印コネクタ 199"/>
          <p:cNvCxnSpPr/>
          <p:nvPr/>
        </p:nvCxnSpPr>
        <p:spPr>
          <a:xfrm flipV="1">
            <a:off x="8580492" y="7683645"/>
            <a:ext cx="513098" cy="375641"/>
          </a:xfrm>
          <a:prstGeom prst="straightConnector1">
            <a:avLst/>
          </a:prstGeom>
          <a:ln w="28575">
            <a:solidFill>
              <a:srgbClr val="FF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正方形/長方形 201"/>
              <p:cNvSpPr/>
              <p:nvPr/>
            </p:nvSpPr>
            <p:spPr>
              <a:xfrm>
                <a:off x="9009360" y="7585466"/>
                <a:ext cx="360163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ja-JP" sz="105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1050" dirty="0"/>
              </a:p>
            </p:txBody>
          </p:sp>
        </mc:Choice>
        <mc:Fallback>
          <p:sp>
            <p:nvSpPr>
              <p:cNvPr id="202" name="正方形/長方形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360" y="7585466"/>
                <a:ext cx="360163" cy="2539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正方形/長方形 202"/>
              <p:cNvSpPr/>
              <p:nvPr/>
            </p:nvSpPr>
            <p:spPr>
              <a:xfrm>
                <a:off x="8653004" y="7155275"/>
                <a:ext cx="29687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5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ja-JP" altLang="en-US" sz="105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03" name="正方形/長方形 2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04" y="7155275"/>
                <a:ext cx="296876" cy="2539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テキスト ボックス 203"/>
              <p:cNvSpPr txBox="1"/>
              <p:nvPr/>
            </p:nvSpPr>
            <p:spPr>
              <a:xfrm>
                <a:off x="9895023" y="6933098"/>
                <a:ext cx="2422762" cy="1124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00" b="1" dirty="0" smtClean="0">
                    <a:solidFill>
                      <a:srgbClr val="00B0F0"/>
                    </a:solidFill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9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ja-JP" altLang="en-US" sz="900" dirty="0" smtClean="0"/>
                  <a:t>は</a:t>
                </a:r>
                <a14:m>
                  <m:oMath xmlns:m="http://schemas.openxmlformats.org/officeDocument/2006/math">
                    <m:r>
                      <a:rPr lang="en-US" altLang="ja-JP" sz="9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sz="900" dirty="0" smtClean="0"/>
                  <a:t>の</a:t>
                </a:r>
                <a:r>
                  <a:rPr lang="ja-JP" altLang="en-US" sz="900" dirty="0"/>
                  <a:t>列</a:t>
                </a:r>
                <a:r>
                  <a:rPr lang="ja-JP" altLang="en-US" sz="900" dirty="0" smtClean="0"/>
                  <a:t>空間と直交する。</a:t>
                </a:r>
                <a:endParaRPr lang="en-US" altLang="ja-JP" sz="900" dirty="0" smtClean="0"/>
              </a:p>
              <a:p>
                <a:r>
                  <a:rPr lang="ja-JP" altLang="en-US" sz="900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ja-JP" altLang="en-US" sz="900" dirty="0"/>
                  <a:t>は</a:t>
                </a:r>
                <a14:m>
                  <m:oMath xmlns:m="http://schemas.openxmlformats.org/officeDocument/2006/math">
                    <m:r>
                      <a:rPr lang="en-US" altLang="ja-JP" sz="9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sz="900" dirty="0"/>
                  <a:t>の</a:t>
                </a:r>
                <a:r>
                  <a:rPr lang="ja-JP" altLang="en-US" sz="900" dirty="0" smtClean="0"/>
                  <a:t>列ベクトル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9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9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ja-JP" altLang="en-US" sz="900" dirty="0" smtClean="0"/>
                  <a:t>と</a:t>
                </a:r>
                <a:r>
                  <a:rPr lang="ja-JP" altLang="en-US" sz="900" dirty="0"/>
                  <a:t>直交</a:t>
                </a:r>
                <a:r>
                  <a:rPr lang="ja-JP" altLang="en-US" sz="900" dirty="0" smtClean="0"/>
                  <a:t>する。</a:t>
                </a:r>
                <a:endParaRPr lang="en-US" altLang="ja-JP" sz="900" dirty="0" smtClean="0"/>
              </a:p>
              <a:p>
                <a:r>
                  <a:rPr lang="ja-JP" altLang="en-US" sz="900" b="1" dirty="0">
                    <a:ea typeface="Cambria Math" panose="02040503050406030204" pitchFamily="18" charset="0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bSup>
                      <m:sSubSupPr>
                        <m:ctrlPr>
                          <a:rPr lang="en-US" altLang="ja-JP" sz="9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ja-JP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9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ja-JP" sz="9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9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ja-JP" sz="900" b="1" dirty="0" smtClean="0">
                  <a:solidFill>
                    <a:srgbClr val="00B050"/>
                  </a:solidFill>
                </a:endParaRPr>
              </a:p>
              <a:p>
                <a:r>
                  <a:rPr lang="ja-JP" altLang="en-US" sz="900" b="1" dirty="0">
                    <a:ea typeface="Cambria Math" panose="02040503050406030204" pitchFamily="18" charset="0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9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9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ja-JP" sz="9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9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ja-JP" sz="9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9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ja-JP" sz="9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ja-JP" sz="900" dirty="0"/>
                  <a:t> </a:t>
                </a:r>
                <a14:m>
                  <m:oMath xmlns:m="http://schemas.openxmlformats.org/officeDocument/2006/math">
                    <m:r>
                      <a:rPr lang="en-US" altLang="ja-JP" sz="9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en-US" altLang="ja-JP" sz="9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9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9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9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9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9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ja-JP" sz="9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ja-JP" sz="900" dirty="0"/>
                  <a:t> 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900" b="1" i="1" dirty="0" smtClean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ja-JP" altLang="en-US" sz="900" b="1" dirty="0" smtClean="0">
                    <a:ea typeface="Cambria Math" panose="02040503050406030204" pitchFamily="18" charset="0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en-US" altLang="ja-JP" sz="9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sz="9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ja-JP" sz="900" dirty="0"/>
                  <a:t> 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ja-JP" altLang="en-US" sz="900" b="1" dirty="0" smtClean="0"/>
                  <a:t>　</a:t>
                </a:r>
                <a:r>
                  <a:rPr lang="ja-JP" altLang="en-US" sz="900" dirty="0" smtClean="0"/>
                  <a:t>つまり、</a:t>
                </a:r>
                <a:r>
                  <a:rPr lang="en-US" altLang="ja-JP" sz="900" b="1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ja-JP" altLang="en-US" sz="900" dirty="0" smtClean="0"/>
                  <a:t>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sz="9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ja-JP" altLang="en-US" sz="900" dirty="0" smtClean="0"/>
                  <a:t>の</a:t>
                </a:r>
                <a:r>
                  <a:rPr lang="ja-JP" altLang="en-US" sz="900" b="1" dirty="0" smtClean="0">
                    <a:solidFill>
                      <a:srgbClr val="00B050"/>
                    </a:solidFill>
                  </a:rPr>
                  <a:t>零空間</a:t>
                </a:r>
                <a:r>
                  <a:rPr lang="ja-JP" altLang="en-US" sz="900" dirty="0" smtClean="0"/>
                  <a:t>。</a:t>
                </a:r>
                <a:endParaRPr lang="ja-JP" altLang="en-US" sz="900" dirty="0"/>
              </a:p>
            </p:txBody>
          </p:sp>
        </mc:Choice>
        <mc:Fallback>
          <p:sp>
            <p:nvSpPr>
              <p:cNvPr id="204" name="テキスト ボックス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023" y="6933098"/>
                <a:ext cx="2422762" cy="1124410"/>
              </a:xfrm>
              <a:prstGeom prst="rect">
                <a:avLst/>
              </a:prstGeom>
              <a:blipFill rotWithShape="0">
                <a:blip r:embed="rId15"/>
                <a:stretch>
                  <a:fillRect b="-10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テキスト ボックス 204"/>
              <p:cNvSpPr txBox="1"/>
              <p:nvPr/>
            </p:nvSpPr>
            <p:spPr>
              <a:xfrm>
                <a:off x="8068589" y="8282593"/>
                <a:ext cx="2773057" cy="651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9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sz="900" dirty="0" smtClean="0"/>
                  <a:t>の行ベクトルを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ja-JP" sz="9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ja-JP" sz="900" dirty="0" smtClean="0"/>
                  <a:t>,</a:t>
                </a:r>
                <a:r>
                  <a:rPr lang="en-US" altLang="ja-JP" sz="9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ja-JP" sz="9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900" dirty="0" smtClean="0"/>
                  <a:t>と直交する。</a:t>
                </a:r>
                <a:endParaRPr lang="en-US" altLang="ja-JP" sz="9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sz="9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ja-JP" sz="900" dirty="0"/>
                  <a:t> 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9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9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9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9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9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ja-JP" sz="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ja-JP" sz="9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9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9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9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ja-JP" sz="9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9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ja-JP" sz="9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9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ja-JP" sz="9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ja-JP" sz="9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9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900" b="1" dirty="0" smtClean="0">
                  <a:solidFill>
                    <a:srgbClr val="00B050"/>
                  </a:solidFill>
                </a:endParaRPr>
              </a:p>
              <a:p>
                <a:r>
                  <a:rPr lang="ja-JP" altLang="en-US" sz="900" dirty="0" smtClean="0"/>
                  <a:t>つまり、</a:t>
                </a:r>
                <a:r>
                  <a:rPr lang="en-US" altLang="ja-JP" sz="900" b="1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ja-JP" altLang="en-US" sz="900" dirty="0" smtClean="0"/>
                  <a:t>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sz="9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ja-JP" altLang="en-US" sz="900" dirty="0" smtClean="0"/>
                  <a:t>の零空間。</a:t>
                </a:r>
                <a:endParaRPr lang="en-US" altLang="ja-JP" sz="900" dirty="0" smtClean="0"/>
              </a:p>
              <a:p>
                <a:r>
                  <a:rPr lang="en-US" altLang="ja-JP" sz="9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ja-JP" sz="9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9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ja-JP" sz="9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ja-JP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ja-JP" sz="9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9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ja-JP" sz="9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ja-JP" sz="9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ja-JP" sz="9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9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ja-JP" sz="9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ja-JP" sz="9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9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ja-JP" sz="9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ja-JP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9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05" name="テキスト ボックス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589" y="8282593"/>
                <a:ext cx="2773057" cy="651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グループ化 205"/>
          <p:cNvGrpSpPr/>
          <p:nvPr/>
        </p:nvGrpSpPr>
        <p:grpSpPr>
          <a:xfrm>
            <a:off x="10841646" y="8067011"/>
            <a:ext cx="986110" cy="866914"/>
            <a:chOff x="8379652" y="7144564"/>
            <a:chExt cx="986110" cy="866914"/>
          </a:xfrm>
        </p:grpSpPr>
        <p:cxnSp>
          <p:nvCxnSpPr>
            <p:cNvPr id="207" name="直線矢印コネクタ 206"/>
            <p:cNvCxnSpPr/>
            <p:nvPr/>
          </p:nvCxnSpPr>
          <p:spPr>
            <a:xfrm flipV="1">
              <a:off x="8840957" y="7144564"/>
              <a:ext cx="0" cy="8669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矢印コネクタ 207"/>
            <p:cNvCxnSpPr/>
            <p:nvPr/>
          </p:nvCxnSpPr>
          <p:spPr>
            <a:xfrm rot="5400000" flipV="1">
              <a:off x="8872707" y="7176314"/>
              <a:ext cx="0" cy="9861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0" name="直線矢印コネクタ 209"/>
          <p:cNvCxnSpPr/>
          <p:nvPr/>
        </p:nvCxnSpPr>
        <p:spPr>
          <a:xfrm flipH="1">
            <a:off x="11184138" y="8599542"/>
            <a:ext cx="111707" cy="267368"/>
          </a:xfrm>
          <a:prstGeom prst="straightConnector1">
            <a:avLst/>
          </a:prstGeom>
          <a:ln w="19050">
            <a:solidFill>
              <a:srgbClr val="FF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矢印コネクタ 210"/>
          <p:cNvCxnSpPr/>
          <p:nvPr/>
        </p:nvCxnSpPr>
        <p:spPr>
          <a:xfrm flipH="1" flipV="1">
            <a:off x="11137165" y="8318376"/>
            <a:ext cx="158680" cy="281166"/>
          </a:xfrm>
          <a:prstGeom prst="straightConnector1">
            <a:avLst/>
          </a:prstGeom>
          <a:ln w="19050">
            <a:solidFill>
              <a:srgbClr val="FF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矢印コネクタ 211"/>
          <p:cNvCxnSpPr/>
          <p:nvPr/>
        </p:nvCxnSpPr>
        <p:spPr>
          <a:xfrm flipV="1">
            <a:off x="11302653" y="8337942"/>
            <a:ext cx="357325" cy="261600"/>
          </a:xfrm>
          <a:prstGeom prst="straightConnector1">
            <a:avLst/>
          </a:prstGeom>
          <a:ln w="19050">
            <a:solidFill>
              <a:srgbClr val="FF000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6" name="正方形/長方形 215"/>
              <p:cNvSpPr/>
              <p:nvPr/>
            </p:nvSpPr>
            <p:spPr>
              <a:xfrm>
                <a:off x="11628239" y="8154906"/>
                <a:ext cx="38465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ja-JP" sz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ja-JP" altLang="en-US" sz="1200" dirty="0"/>
              </a:p>
            </p:txBody>
          </p:sp>
        </mc:Choice>
        <mc:Fallback>
          <p:sp>
            <p:nvSpPr>
              <p:cNvPr id="216" name="正方形/長方形 2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8239" y="8154906"/>
                <a:ext cx="384657" cy="27699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正方形/長方形 216"/>
              <p:cNvSpPr/>
              <p:nvPr/>
            </p:nvSpPr>
            <p:spPr>
              <a:xfrm>
                <a:off x="10827831" y="8098357"/>
                <a:ext cx="3882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ja-JP" altLang="en-US" sz="1200" dirty="0"/>
              </a:p>
            </p:txBody>
          </p:sp>
        </mc:Choice>
        <mc:Fallback>
          <p:sp>
            <p:nvSpPr>
              <p:cNvPr id="217" name="正方形/長方形 2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831" y="8098357"/>
                <a:ext cx="388247" cy="27699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正方形/長方形 217"/>
              <p:cNvSpPr/>
              <p:nvPr/>
            </p:nvSpPr>
            <p:spPr>
              <a:xfrm>
                <a:off x="10866149" y="8663066"/>
                <a:ext cx="3882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ja-JP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ja-JP" altLang="en-US" sz="1200" dirty="0"/>
              </a:p>
            </p:txBody>
          </p:sp>
        </mc:Choice>
        <mc:Fallback>
          <p:sp>
            <p:nvSpPr>
              <p:cNvPr id="218" name="正方形/長方形 2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49" y="8663066"/>
                <a:ext cx="388247" cy="276999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円/楕円 218"/>
          <p:cNvSpPr/>
          <p:nvPr/>
        </p:nvSpPr>
        <p:spPr>
          <a:xfrm>
            <a:off x="11270054" y="8547758"/>
            <a:ext cx="84395" cy="843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フリーフォーム 221"/>
          <p:cNvSpPr/>
          <p:nvPr/>
        </p:nvSpPr>
        <p:spPr>
          <a:xfrm>
            <a:off x="9429750" y="8623300"/>
            <a:ext cx="1847850" cy="218061"/>
          </a:xfrm>
          <a:custGeom>
            <a:avLst/>
            <a:gdLst>
              <a:gd name="connsiteX0" fmla="*/ 0 w 1847850"/>
              <a:gd name="connsiteY0" fmla="*/ 203200 h 218061"/>
              <a:gd name="connsiteX1" fmla="*/ 558800 w 1847850"/>
              <a:gd name="connsiteY1" fmla="*/ 209550 h 218061"/>
              <a:gd name="connsiteX2" fmla="*/ 1435100 w 1847850"/>
              <a:gd name="connsiteY2" fmla="*/ 101600 h 218061"/>
              <a:gd name="connsiteX3" fmla="*/ 1847850 w 1847850"/>
              <a:gd name="connsiteY3" fmla="*/ 0 h 21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218061">
                <a:moveTo>
                  <a:pt x="0" y="203200"/>
                </a:moveTo>
                <a:cubicBezTo>
                  <a:pt x="159808" y="214841"/>
                  <a:pt x="319617" y="226483"/>
                  <a:pt x="558800" y="209550"/>
                </a:cubicBezTo>
                <a:cubicBezTo>
                  <a:pt x="797983" y="192617"/>
                  <a:pt x="1220258" y="136525"/>
                  <a:pt x="1435100" y="101600"/>
                </a:cubicBezTo>
                <a:cubicBezTo>
                  <a:pt x="1649942" y="66675"/>
                  <a:pt x="1748896" y="33337"/>
                  <a:pt x="1847850" y="0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テキスト ボックス 222"/>
              <p:cNvSpPr txBox="1"/>
              <p:nvPr/>
            </p:nvSpPr>
            <p:spPr>
              <a:xfrm>
                <a:off x="8073047" y="8898015"/>
                <a:ext cx="2244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00" dirty="0" smtClean="0"/>
                  <a:t>行ベクトルを係数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ja-JP" altLang="en-US" sz="900" dirty="0" smtClean="0"/>
                  <a:t>によって線形結合すると、</a:t>
                </a:r>
                <a:r>
                  <a:rPr lang="en-US" altLang="ja-JP" sz="900" b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ja-JP" sz="900" b="1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ja-JP" altLang="en-US" sz="900" b="1" dirty="0" smtClean="0">
                    <a:solidFill>
                      <a:srgbClr val="00B050"/>
                    </a:solidFill>
                  </a:rPr>
                  <a:t>ベクトル</a:t>
                </a:r>
                <a:r>
                  <a:rPr lang="ja-JP" altLang="en-US" sz="900" dirty="0" smtClean="0"/>
                  <a:t>になる。</a:t>
                </a:r>
                <a:endParaRPr kumimoji="1" lang="ja-JP" altLang="en-US" sz="900" dirty="0"/>
              </a:p>
            </p:txBody>
          </p:sp>
        </mc:Choice>
        <mc:Fallback>
          <p:sp>
            <p:nvSpPr>
              <p:cNvPr id="223" name="テキスト ボックス 2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047" y="8898015"/>
                <a:ext cx="2244802" cy="369332"/>
              </a:xfrm>
              <a:prstGeom prst="rect">
                <a:avLst/>
              </a:prstGeom>
              <a:blipFill rotWithShape="0">
                <a:blip r:embed="rId20"/>
                <a:stretch>
                  <a:fillRect r="-2168" b="-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28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0" y="0"/>
            <a:ext cx="8142514" cy="5233677"/>
            <a:chOff x="0" y="0"/>
            <a:chExt cx="10291150" cy="6614733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098222" cy="5806943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806943"/>
              <a:ext cx="5105842" cy="807790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5308" y="495528"/>
              <a:ext cx="5105842" cy="3109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85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404"/>
            <a:ext cx="4019467" cy="592405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124" y="1986667"/>
            <a:ext cx="4037491" cy="54494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501" y="749448"/>
            <a:ext cx="4043499" cy="60261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729" y="6775643"/>
            <a:ext cx="4055516" cy="793078"/>
          </a:xfrm>
          <a:prstGeom prst="rect">
            <a:avLst/>
          </a:prstGeom>
        </p:spPr>
      </p:pic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第</a:t>
            </a:r>
            <a:r>
              <a:rPr lang="en-US" altLang="ja-JP" sz="3200" dirty="0"/>
              <a:t>4</a:t>
            </a:r>
            <a:r>
              <a:rPr lang="ja-JP" altLang="en-US" sz="3200" dirty="0" smtClean="0"/>
              <a:t>章 直交性</a:t>
            </a:r>
            <a:r>
              <a:rPr kumimoji="1" lang="en-US" altLang="ja-JP" sz="3200" dirty="0" smtClean="0"/>
              <a:t>:</a:t>
            </a:r>
            <a:r>
              <a:rPr lang="en-US" altLang="ja-JP" sz="3200" dirty="0" smtClean="0"/>
              <a:t>4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最小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乗近似</a:t>
            </a:r>
            <a:endParaRPr kumimoji="1" lang="ja-JP" altLang="en-US" sz="3200" dirty="0"/>
          </a:p>
        </p:txBody>
      </p:sp>
      <p:sp>
        <p:nvSpPr>
          <p:cNvPr id="10" name="正方形/長方形 9"/>
          <p:cNvSpPr/>
          <p:nvPr/>
        </p:nvSpPr>
        <p:spPr>
          <a:xfrm>
            <a:off x="2906138" y="1033325"/>
            <a:ext cx="9301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21308" y="1200013"/>
            <a:ext cx="9301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03413" y="1195250"/>
            <a:ext cx="9301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46426" y="1195250"/>
            <a:ext cx="9301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09857" y="1340302"/>
            <a:ext cx="9301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676868" y="1345065"/>
            <a:ext cx="9301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504031" y="1497463"/>
            <a:ext cx="181266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780906" y="1868937"/>
            <a:ext cx="181266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671452" y="2028278"/>
            <a:ext cx="102319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552383" y="2028278"/>
            <a:ext cx="84561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92955" y="1868937"/>
            <a:ext cx="84561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83455" y="1868937"/>
            <a:ext cx="84561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55488" y="1868937"/>
            <a:ext cx="84561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043182" y="1868937"/>
            <a:ext cx="84561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374339" y="2031762"/>
            <a:ext cx="84561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143425" y="2028278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881980" y="2028278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967452" y="2399753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891505" y="2399753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21771" y="2028278"/>
            <a:ext cx="84561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52383" y="2028278"/>
            <a:ext cx="84561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293877" y="2549568"/>
            <a:ext cx="69885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711021" y="3123871"/>
            <a:ext cx="69885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1869" y="2399753"/>
            <a:ext cx="84561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625061" y="2399753"/>
            <a:ext cx="84561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806944" y="2399753"/>
            <a:ext cx="84561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/>
          <a:srcRect r="2386" b="44398"/>
          <a:stretch/>
        </p:blipFill>
        <p:spPr>
          <a:xfrm>
            <a:off x="4109089" y="693024"/>
            <a:ext cx="3955960" cy="128231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38" name="直線矢印コネクタ 37"/>
          <p:cNvCxnSpPr>
            <a:cxnSpLocks noChangeAspect="1"/>
          </p:cNvCxnSpPr>
          <p:nvPr/>
        </p:nvCxnSpPr>
        <p:spPr>
          <a:xfrm flipV="1">
            <a:off x="4296593" y="1239385"/>
            <a:ext cx="1387370" cy="351395"/>
          </a:xfrm>
          <a:prstGeom prst="straightConnector1">
            <a:avLst/>
          </a:prstGeom>
          <a:ln w="9525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580276" y="728938"/>
            <a:ext cx="63532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067973" y="1033738"/>
            <a:ext cx="6988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543027" y="729482"/>
            <a:ext cx="69885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917803" y="1198087"/>
            <a:ext cx="63532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367734" y="1331582"/>
            <a:ext cx="57756" cy="119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734661" y="1366623"/>
            <a:ext cx="52505" cy="6749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/>
          <p:cNvCxnSpPr/>
          <p:nvPr/>
        </p:nvCxnSpPr>
        <p:spPr>
          <a:xfrm flipV="1">
            <a:off x="4305944" y="779581"/>
            <a:ext cx="400018" cy="806175"/>
          </a:xfrm>
          <a:prstGeom prst="straightConnector1">
            <a:avLst/>
          </a:prstGeom>
          <a:ln w="9525"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4882771" y="1453718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164715" y="1411558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884993" y="1400893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095974" y="1101468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109662" y="1846148"/>
            <a:ext cx="69885" cy="89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736700" y="1826761"/>
            <a:ext cx="69885" cy="898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249944" y="1045464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/>
          <p:cNvCxnSpPr/>
          <p:nvPr/>
        </p:nvCxnSpPr>
        <p:spPr>
          <a:xfrm flipV="1">
            <a:off x="4296826" y="1434118"/>
            <a:ext cx="611176" cy="154800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 flipV="1">
            <a:off x="6275313" y="1430956"/>
            <a:ext cx="611176" cy="154800"/>
          </a:xfrm>
          <a:prstGeom prst="straightConnector1">
            <a:avLst/>
          </a:prstGeom>
          <a:ln w="9525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/>
          <p:cNvSpPr/>
          <p:nvPr/>
        </p:nvSpPr>
        <p:spPr>
          <a:xfrm>
            <a:off x="5692818" y="1178998"/>
            <a:ext cx="57756" cy="892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447459" y="1403576"/>
            <a:ext cx="52505" cy="892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313039" y="1077167"/>
            <a:ext cx="63532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313033" y="1210517"/>
            <a:ext cx="63532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422568" y="1205749"/>
            <a:ext cx="63532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7555918" y="1210508"/>
            <a:ext cx="63532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790870" y="1205743"/>
            <a:ext cx="69885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801333" y="1409482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648924" y="1366611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739408" y="1457095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653678" y="1457095"/>
            <a:ext cx="52505" cy="674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375277" y="1376956"/>
            <a:ext cx="69885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6683760" y="690286"/>
            <a:ext cx="10060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F0"/>
                </a:solidFill>
              </a:rPr>
              <a:t>m=3 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の</a:t>
            </a:r>
            <a:r>
              <a:rPr kumimoji="1" lang="en-US" altLang="ja-JP" sz="700" dirty="0" smtClean="0">
                <a:solidFill>
                  <a:srgbClr val="00B0F0"/>
                </a:solidFill>
              </a:rPr>
              <a:t>3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次元ベクトル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7045564" y="901668"/>
            <a:ext cx="7647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0000"/>
                </a:solidFill>
              </a:rPr>
              <a:t>n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=2 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の列空間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7386842" y="1077167"/>
            <a:ext cx="69885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174765" y="1580087"/>
            <a:ext cx="84561" cy="1087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844574" y="1145844"/>
            <a:ext cx="69885" cy="89835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4869198" y="1054160"/>
            <a:ext cx="69885" cy="89835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>
            <a:off x="3249918" y="1580087"/>
            <a:ext cx="838206" cy="195198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/>
          <p:cNvSpPr/>
          <p:nvPr/>
        </p:nvSpPr>
        <p:spPr>
          <a:xfrm>
            <a:off x="9525" y="1826760"/>
            <a:ext cx="3996000" cy="1506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174148" y="5302973"/>
            <a:ext cx="181266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000679" y="5682708"/>
            <a:ext cx="540000" cy="138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3582216" y="5851788"/>
            <a:ext cx="69885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3043181" y="6320287"/>
            <a:ext cx="84561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3296205" y="6320287"/>
            <a:ext cx="93017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3559084" y="6320287"/>
            <a:ext cx="93017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432442" y="3117519"/>
            <a:ext cx="69885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4410668" y="2246565"/>
            <a:ext cx="69885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612912" y="3117519"/>
            <a:ext cx="69885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786306" y="3117519"/>
            <a:ext cx="69885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834062" y="2914319"/>
            <a:ext cx="69885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343488" y="3117519"/>
            <a:ext cx="69885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990703" y="3282103"/>
            <a:ext cx="69885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7581544" y="3110641"/>
            <a:ext cx="470158" cy="15246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5144007" y="3414453"/>
            <a:ext cx="76874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501614" y="3761325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695560" y="3761325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506225" y="3761325"/>
            <a:ext cx="93017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746761" y="3761325"/>
            <a:ext cx="93017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242677" y="5851788"/>
            <a:ext cx="93017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79218" y="5851788"/>
            <a:ext cx="93017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1275" y="6320287"/>
            <a:ext cx="93017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229716" y="6320287"/>
            <a:ext cx="93017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3272156" y="4186010"/>
            <a:ext cx="83258" cy="46218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016599" y="5134878"/>
            <a:ext cx="83258" cy="46218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545593" y="5212941"/>
            <a:ext cx="102319" cy="29710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2067825" y="5148480"/>
            <a:ext cx="84561" cy="43498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3445216" y="4170610"/>
            <a:ext cx="84561" cy="47848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616855" y="4166960"/>
            <a:ext cx="76874" cy="47848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1807244" y="4171518"/>
            <a:ext cx="93017" cy="47848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2091273" y="4166746"/>
            <a:ext cx="56866" cy="46218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2005504" y="4165921"/>
            <a:ext cx="93017" cy="47848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2927652" y="4185682"/>
            <a:ext cx="93017" cy="47848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3121188" y="4185682"/>
            <a:ext cx="93017" cy="47848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6045343" y="3420803"/>
            <a:ext cx="29193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132856" y="4265490"/>
            <a:ext cx="69885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5322894" y="4265490"/>
            <a:ext cx="69885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4983185" y="2547777"/>
            <a:ext cx="76874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5499964" y="4265490"/>
            <a:ext cx="69885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6594426" y="4271840"/>
            <a:ext cx="69885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6395297" y="4271840"/>
            <a:ext cx="76874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5760695" y="4263734"/>
            <a:ext cx="102319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7042285" y="4263734"/>
            <a:ext cx="102319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テキスト ボックス 120"/>
              <p:cNvSpPr txBox="1"/>
              <p:nvPr/>
            </p:nvSpPr>
            <p:spPr>
              <a:xfrm>
                <a:off x="6584622" y="4380721"/>
                <a:ext cx="44980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1" name="テキスト ボックス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622" y="4380721"/>
                <a:ext cx="449803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5405" r="-2703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正方形/長方形 121"/>
          <p:cNvSpPr/>
          <p:nvPr/>
        </p:nvSpPr>
        <p:spPr>
          <a:xfrm>
            <a:off x="6594426" y="4398840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6779782" y="4386114"/>
            <a:ext cx="6988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6949514" y="4386114"/>
            <a:ext cx="69885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6319062" y="4536407"/>
            <a:ext cx="69885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525272" y="4514707"/>
            <a:ext cx="9301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252976" y="4771002"/>
            <a:ext cx="69885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8" name="直線矢印コネクタ 127"/>
          <p:cNvCxnSpPr/>
          <p:nvPr/>
        </p:nvCxnSpPr>
        <p:spPr>
          <a:xfrm flipV="1">
            <a:off x="6281424" y="1400358"/>
            <a:ext cx="288000" cy="170862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テキスト ボックス 129"/>
              <p:cNvSpPr txBox="1"/>
              <p:nvPr/>
            </p:nvSpPr>
            <p:spPr>
              <a:xfrm>
                <a:off x="6388083" y="1293806"/>
                <a:ext cx="16671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9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sz="9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0" name="テキスト ボックス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083" y="1293806"/>
                <a:ext cx="166712" cy="138499"/>
              </a:xfrm>
              <a:prstGeom prst="rect">
                <a:avLst/>
              </a:prstGeom>
              <a:blipFill rotWithShape="0">
                <a:blip r:embed="rId8"/>
                <a:stretch>
                  <a:fillRect l="-18519" r="-11111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線コネクタ 131"/>
          <p:cNvCxnSpPr/>
          <p:nvPr/>
        </p:nvCxnSpPr>
        <p:spPr>
          <a:xfrm>
            <a:off x="6569661" y="1393067"/>
            <a:ext cx="324000" cy="211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/>
          <p:cNvCxnSpPr/>
          <p:nvPr/>
        </p:nvCxnSpPr>
        <p:spPr>
          <a:xfrm flipH="1">
            <a:off x="6570899" y="784639"/>
            <a:ext cx="115546" cy="612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 flipV="1">
            <a:off x="6280076" y="778289"/>
            <a:ext cx="400018" cy="806175"/>
          </a:xfrm>
          <a:prstGeom prst="straightConnector1">
            <a:avLst/>
          </a:prstGeom>
          <a:ln w="9525"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/>
          <p:cNvSpPr/>
          <p:nvPr/>
        </p:nvSpPr>
        <p:spPr>
          <a:xfrm>
            <a:off x="5987234" y="4771002"/>
            <a:ext cx="13618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6587928" y="4771002"/>
            <a:ext cx="13618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841012" y="4771002"/>
            <a:ext cx="63532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7170640" y="4771002"/>
            <a:ext cx="63532" cy="12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フリーフォーム 139"/>
          <p:cNvSpPr/>
          <p:nvPr/>
        </p:nvSpPr>
        <p:spPr>
          <a:xfrm>
            <a:off x="4091940" y="1120140"/>
            <a:ext cx="2512851" cy="3634740"/>
          </a:xfrm>
          <a:custGeom>
            <a:avLst/>
            <a:gdLst>
              <a:gd name="connsiteX0" fmla="*/ 2049780 w 2567940"/>
              <a:gd name="connsiteY0" fmla="*/ 3634740 h 3634740"/>
              <a:gd name="connsiteX1" fmla="*/ 2004060 w 2567940"/>
              <a:gd name="connsiteY1" fmla="*/ 3589020 h 3634740"/>
              <a:gd name="connsiteX2" fmla="*/ 0 w 2567940"/>
              <a:gd name="connsiteY2" fmla="*/ 3589020 h 3634740"/>
              <a:gd name="connsiteX3" fmla="*/ 0 w 2567940"/>
              <a:gd name="connsiteY3" fmla="*/ 670560 h 3634740"/>
              <a:gd name="connsiteX4" fmla="*/ 1973580 w 2567940"/>
              <a:gd name="connsiteY4" fmla="*/ 670560 h 3634740"/>
              <a:gd name="connsiteX5" fmla="*/ 1973580 w 2567940"/>
              <a:gd name="connsiteY5" fmla="*/ 0 h 3634740"/>
              <a:gd name="connsiteX6" fmla="*/ 2567940 w 2567940"/>
              <a:gd name="connsiteY6" fmla="*/ 0 h 363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7940" h="3634740">
                <a:moveTo>
                  <a:pt x="2049780" y="3634740"/>
                </a:moveTo>
                <a:lnTo>
                  <a:pt x="2004060" y="3589020"/>
                </a:lnTo>
                <a:lnTo>
                  <a:pt x="0" y="3589020"/>
                </a:lnTo>
                <a:lnTo>
                  <a:pt x="0" y="670560"/>
                </a:lnTo>
                <a:lnTo>
                  <a:pt x="1973580" y="670560"/>
                </a:lnTo>
                <a:lnTo>
                  <a:pt x="1973580" y="0"/>
                </a:lnTo>
                <a:lnTo>
                  <a:pt x="2567940" y="0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フリーフォーム 140"/>
          <p:cNvSpPr/>
          <p:nvPr/>
        </p:nvSpPr>
        <p:spPr>
          <a:xfrm>
            <a:off x="6705600" y="1394460"/>
            <a:ext cx="1341120" cy="3360420"/>
          </a:xfrm>
          <a:custGeom>
            <a:avLst/>
            <a:gdLst>
              <a:gd name="connsiteX0" fmla="*/ 114300 w 1341120"/>
              <a:gd name="connsiteY0" fmla="*/ 3360420 h 3360420"/>
              <a:gd name="connsiteX1" fmla="*/ 114300 w 1341120"/>
              <a:gd name="connsiteY1" fmla="*/ 3200400 h 3360420"/>
              <a:gd name="connsiteX2" fmla="*/ 1341120 w 1341120"/>
              <a:gd name="connsiteY2" fmla="*/ 3200400 h 3360420"/>
              <a:gd name="connsiteX3" fmla="*/ 1341120 w 1341120"/>
              <a:gd name="connsiteY3" fmla="*/ 259080 h 3360420"/>
              <a:gd name="connsiteX4" fmla="*/ 0 w 1341120"/>
              <a:gd name="connsiteY4" fmla="*/ 259080 h 3360420"/>
              <a:gd name="connsiteX5" fmla="*/ 0 w 1341120"/>
              <a:gd name="connsiteY5" fmla="*/ 0 h 336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120" h="3360420">
                <a:moveTo>
                  <a:pt x="114300" y="3360420"/>
                </a:moveTo>
                <a:lnTo>
                  <a:pt x="114300" y="3200400"/>
                </a:lnTo>
                <a:lnTo>
                  <a:pt x="1341120" y="3200400"/>
                </a:lnTo>
                <a:lnTo>
                  <a:pt x="1341120" y="259080"/>
                </a:lnTo>
                <a:lnTo>
                  <a:pt x="0" y="25908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5" name="フリーフォーム 144"/>
          <p:cNvSpPr/>
          <p:nvPr/>
        </p:nvSpPr>
        <p:spPr>
          <a:xfrm>
            <a:off x="6791325" y="1343025"/>
            <a:ext cx="71438" cy="59531"/>
          </a:xfrm>
          <a:custGeom>
            <a:avLst/>
            <a:gdLst>
              <a:gd name="connsiteX0" fmla="*/ 71438 w 71438"/>
              <a:gd name="connsiteY0" fmla="*/ 9525 h 59531"/>
              <a:gd name="connsiteX1" fmla="*/ 0 w 71438"/>
              <a:gd name="connsiteY1" fmla="*/ 0 h 59531"/>
              <a:gd name="connsiteX2" fmla="*/ 30957 w 71438"/>
              <a:gd name="connsiteY2" fmla="*/ 59531 h 5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8" h="59531">
                <a:moveTo>
                  <a:pt x="71438" y="9525"/>
                </a:moveTo>
                <a:lnTo>
                  <a:pt x="0" y="0"/>
                </a:lnTo>
                <a:lnTo>
                  <a:pt x="30957" y="59531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4405782" y="5196606"/>
            <a:ext cx="93017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520459" y="5179937"/>
            <a:ext cx="102319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4312765" y="5338184"/>
            <a:ext cx="93017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7856552" y="5189649"/>
            <a:ext cx="9301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4393732" y="5495407"/>
            <a:ext cx="9301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5449945" y="5495407"/>
            <a:ext cx="13618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5697160" y="5496126"/>
            <a:ext cx="69885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テキスト ボックス 152"/>
          <p:cNvSpPr txBox="1"/>
          <p:nvPr/>
        </p:nvSpPr>
        <p:spPr>
          <a:xfrm>
            <a:off x="7071047" y="4878587"/>
            <a:ext cx="5102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>
                <a:solidFill>
                  <a:srgbClr val="0000FF"/>
                </a:solidFill>
              </a:rPr>
              <a:t>固定値</a:t>
            </a:r>
            <a:endParaRPr kumimoji="1" lang="ja-JP" altLang="en-US" sz="700" dirty="0">
              <a:solidFill>
                <a:srgbClr val="0000FF"/>
              </a:solidFill>
            </a:endParaRPr>
          </a:p>
        </p:txBody>
      </p:sp>
      <p:sp>
        <p:nvSpPr>
          <p:cNvPr id="154" name="テキスト ボックス 153"/>
          <p:cNvSpPr txBox="1"/>
          <p:nvPr/>
        </p:nvSpPr>
        <p:spPr>
          <a:xfrm>
            <a:off x="6568809" y="4878587"/>
            <a:ext cx="3647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</a:rPr>
              <a:t>変数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5705859" y="4882106"/>
            <a:ext cx="8803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左辺を最小化する</a:t>
            </a:r>
            <a:endParaRPr kumimoji="1" lang="ja-JP" altLang="en-US" sz="700" dirty="0"/>
          </a:p>
        </p:txBody>
      </p:sp>
      <p:sp>
        <p:nvSpPr>
          <p:cNvPr id="156" name="正方形/長方形 155"/>
          <p:cNvSpPr/>
          <p:nvPr/>
        </p:nvSpPr>
        <p:spPr>
          <a:xfrm>
            <a:off x="6126902" y="4903262"/>
            <a:ext cx="102319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6483780" y="6068360"/>
            <a:ext cx="832913" cy="126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テキスト ボックス 157"/>
          <p:cNvSpPr txBox="1"/>
          <p:nvPr/>
        </p:nvSpPr>
        <p:spPr>
          <a:xfrm>
            <a:off x="5361746" y="5883076"/>
            <a:ext cx="22577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これを最小化する</a:t>
            </a:r>
            <a:r>
              <a:rPr kumimoji="1" lang="en-US" altLang="ja-JP" sz="700" dirty="0" smtClean="0"/>
              <a:t>x</a:t>
            </a:r>
            <a:r>
              <a:rPr kumimoji="1" lang="ja-JP" altLang="en-US" sz="700" dirty="0" smtClean="0"/>
              <a:t>を求める．このとき，</a:t>
            </a:r>
            <a:r>
              <a:rPr kumimoji="1" lang="en-US" altLang="ja-JP" sz="700" dirty="0" smtClean="0"/>
              <a:t>Ax=p</a:t>
            </a:r>
            <a:r>
              <a:rPr kumimoji="1" lang="ja-JP" altLang="en-US" sz="700" dirty="0" smtClean="0"/>
              <a:t>となる．</a:t>
            </a:r>
            <a:endParaRPr kumimoji="1" lang="ja-JP" altLang="en-US" sz="700" dirty="0"/>
          </a:p>
        </p:txBody>
      </p:sp>
      <p:sp>
        <p:nvSpPr>
          <p:cNvPr id="159" name="正方形/長方形 158"/>
          <p:cNvSpPr/>
          <p:nvPr/>
        </p:nvSpPr>
        <p:spPr>
          <a:xfrm>
            <a:off x="5813215" y="5755695"/>
            <a:ext cx="13618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6085830" y="5756414"/>
            <a:ext cx="69885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9170659" y="2400877"/>
            <a:ext cx="291931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9876422" y="2186215"/>
            <a:ext cx="321124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8340038" y="1258400"/>
            <a:ext cx="321124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9321518" y="1859275"/>
            <a:ext cx="321124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8370420" y="1458464"/>
            <a:ext cx="321124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9882927" y="2439791"/>
            <a:ext cx="38856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9905842" y="2312766"/>
            <a:ext cx="291931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8834859" y="2215936"/>
            <a:ext cx="3600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8849879" y="1346723"/>
            <a:ext cx="297521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2" name="直線矢印コネクタ 181"/>
          <p:cNvCxnSpPr/>
          <p:nvPr/>
        </p:nvCxnSpPr>
        <p:spPr>
          <a:xfrm flipV="1">
            <a:off x="9321130" y="2028277"/>
            <a:ext cx="0" cy="324000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グループ化 167"/>
          <p:cNvGrpSpPr/>
          <p:nvPr/>
        </p:nvGrpSpPr>
        <p:grpSpPr>
          <a:xfrm>
            <a:off x="9280745" y="2309297"/>
            <a:ext cx="87120" cy="87120"/>
            <a:chOff x="8764178" y="1283070"/>
            <a:chExt cx="87120" cy="87120"/>
          </a:xfrm>
        </p:grpSpPr>
        <p:cxnSp>
          <p:nvCxnSpPr>
            <p:cNvPr id="169" name="直線コネクタ 168"/>
            <p:cNvCxnSpPr/>
            <p:nvPr/>
          </p:nvCxnSpPr>
          <p:spPr>
            <a:xfrm flipV="1">
              <a:off x="8764178" y="1283070"/>
              <a:ext cx="87120" cy="8712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コネクタ 169"/>
            <p:cNvCxnSpPr/>
            <p:nvPr/>
          </p:nvCxnSpPr>
          <p:spPr>
            <a:xfrm flipH="1" flipV="1">
              <a:off x="8764178" y="1283070"/>
              <a:ext cx="87120" cy="8712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3" name="直線矢印コネクタ 182"/>
          <p:cNvCxnSpPr/>
          <p:nvPr/>
        </p:nvCxnSpPr>
        <p:spPr>
          <a:xfrm>
            <a:off x="9839212" y="2360572"/>
            <a:ext cx="0" cy="144000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グループ化 170"/>
          <p:cNvGrpSpPr/>
          <p:nvPr/>
        </p:nvGrpSpPr>
        <p:grpSpPr>
          <a:xfrm>
            <a:off x="9798827" y="2309924"/>
            <a:ext cx="87120" cy="87120"/>
            <a:chOff x="8764178" y="1283070"/>
            <a:chExt cx="87120" cy="87120"/>
          </a:xfrm>
        </p:grpSpPr>
        <p:cxnSp>
          <p:nvCxnSpPr>
            <p:cNvPr id="172" name="直線コネクタ 171"/>
            <p:cNvCxnSpPr/>
            <p:nvPr/>
          </p:nvCxnSpPr>
          <p:spPr>
            <a:xfrm flipV="1">
              <a:off x="8764178" y="1283070"/>
              <a:ext cx="87120" cy="8712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コネクタ 172"/>
            <p:cNvCxnSpPr/>
            <p:nvPr/>
          </p:nvCxnSpPr>
          <p:spPr>
            <a:xfrm flipH="1" flipV="1">
              <a:off x="8764178" y="1283070"/>
              <a:ext cx="87120" cy="8712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4" name="直線矢印コネクタ 183"/>
          <p:cNvCxnSpPr/>
          <p:nvPr/>
        </p:nvCxnSpPr>
        <p:spPr>
          <a:xfrm>
            <a:off x="8807625" y="1327301"/>
            <a:ext cx="0" cy="144000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グループ化 166"/>
          <p:cNvGrpSpPr/>
          <p:nvPr/>
        </p:nvGrpSpPr>
        <p:grpSpPr>
          <a:xfrm>
            <a:off x="8764178" y="1283070"/>
            <a:ext cx="87120" cy="87120"/>
            <a:chOff x="8764178" y="1283070"/>
            <a:chExt cx="87120" cy="87120"/>
          </a:xfrm>
        </p:grpSpPr>
        <p:cxnSp>
          <p:nvCxnSpPr>
            <p:cNvPr id="165" name="直線コネクタ 164"/>
            <p:cNvCxnSpPr/>
            <p:nvPr/>
          </p:nvCxnSpPr>
          <p:spPr>
            <a:xfrm flipV="1">
              <a:off x="8764178" y="1283070"/>
              <a:ext cx="87120" cy="8712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コネクタ 165"/>
            <p:cNvCxnSpPr/>
            <p:nvPr/>
          </p:nvCxnSpPr>
          <p:spPr>
            <a:xfrm flipH="1" flipV="1">
              <a:off x="8764178" y="1283070"/>
              <a:ext cx="87120" cy="8712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円/楕円 184"/>
          <p:cNvSpPr>
            <a:spLocks noChangeAspect="1"/>
          </p:cNvSpPr>
          <p:nvPr/>
        </p:nvSpPr>
        <p:spPr>
          <a:xfrm>
            <a:off x="9308569" y="1987212"/>
            <a:ext cx="36000" cy="36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円/楕円 185"/>
          <p:cNvSpPr>
            <a:spLocks noChangeAspect="1"/>
          </p:cNvSpPr>
          <p:nvPr/>
        </p:nvSpPr>
        <p:spPr>
          <a:xfrm>
            <a:off x="8789625" y="1472356"/>
            <a:ext cx="36000" cy="36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円/楕円 186"/>
          <p:cNvSpPr>
            <a:spLocks noChangeAspect="1"/>
          </p:cNvSpPr>
          <p:nvPr/>
        </p:nvSpPr>
        <p:spPr>
          <a:xfrm>
            <a:off x="9824041" y="2507914"/>
            <a:ext cx="36000" cy="36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10433723" y="1887182"/>
            <a:ext cx="411461" cy="43675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9" name="直線矢印コネクタ 188"/>
          <p:cNvCxnSpPr>
            <a:cxnSpLocks noChangeAspect="1"/>
          </p:cNvCxnSpPr>
          <p:nvPr/>
        </p:nvCxnSpPr>
        <p:spPr>
          <a:xfrm flipH="1">
            <a:off x="10917772" y="1708499"/>
            <a:ext cx="257920" cy="763396"/>
          </a:xfrm>
          <a:prstGeom prst="straightConnector1">
            <a:avLst/>
          </a:prstGeom>
          <a:ln w="12700"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矢印コネクタ 191"/>
          <p:cNvCxnSpPr>
            <a:cxnSpLocks/>
          </p:cNvCxnSpPr>
          <p:nvPr/>
        </p:nvCxnSpPr>
        <p:spPr>
          <a:xfrm>
            <a:off x="11175693" y="1708499"/>
            <a:ext cx="142489" cy="712267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正方形/長方形 195"/>
          <p:cNvSpPr/>
          <p:nvPr/>
        </p:nvSpPr>
        <p:spPr>
          <a:xfrm>
            <a:off x="11308562" y="1867938"/>
            <a:ext cx="457988" cy="43675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7" name="直線矢印コネクタ 196"/>
          <p:cNvCxnSpPr>
            <a:cxnSpLocks/>
          </p:cNvCxnSpPr>
          <p:nvPr/>
        </p:nvCxnSpPr>
        <p:spPr>
          <a:xfrm flipH="1">
            <a:off x="10898721" y="2408066"/>
            <a:ext cx="403491" cy="83806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正方形/長方形 200"/>
          <p:cNvSpPr/>
          <p:nvPr/>
        </p:nvSpPr>
        <p:spPr>
          <a:xfrm>
            <a:off x="11020661" y="2341969"/>
            <a:ext cx="92255" cy="9782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10852593" y="2605593"/>
            <a:ext cx="615507" cy="12808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3" name="直線矢印コネクタ 202"/>
          <p:cNvCxnSpPr/>
          <p:nvPr/>
        </p:nvCxnSpPr>
        <p:spPr>
          <a:xfrm flipV="1">
            <a:off x="11175692" y="1314444"/>
            <a:ext cx="292408" cy="3943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矢印コネクタ 204"/>
          <p:cNvCxnSpPr/>
          <p:nvPr/>
        </p:nvCxnSpPr>
        <p:spPr>
          <a:xfrm flipH="1" flipV="1">
            <a:off x="10958513" y="1566464"/>
            <a:ext cx="217179" cy="1420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正方形/長方形 208"/>
          <p:cNvSpPr/>
          <p:nvPr/>
        </p:nvSpPr>
        <p:spPr>
          <a:xfrm>
            <a:off x="4850147" y="6987595"/>
            <a:ext cx="69885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4932701" y="6991139"/>
            <a:ext cx="76874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1" name="正方形/長方形 210"/>
          <p:cNvSpPr/>
          <p:nvPr/>
        </p:nvSpPr>
        <p:spPr>
          <a:xfrm>
            <a:off x="5254462" y="6993945"/>
            <a:ext cx="69885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5118562" y="7153132"/>
            <a:ext cx="102319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9559386" y="6017934"/>
            <a:ext cx="76874" cy="27009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4" name="正方形/長方形 213"/>
          <p:cNvSpPr/>
          <p:nvPr/>
        </p:nvSpPr>
        <p:spPr>
          <a:xfrm>
            <a:off x="9821604" y="6017934"/>
            <a:ext cx="76874" cy="27009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5" name="正方形/長方形 214"/>
          <p:cNvSpPr/>
          <p:nvPr/>
        </p:nvSpPr>
        <p:spPr>
          <a:xfrm>
            <a:off x="9482605" y="6016129"/>
            <a:ext cx="69885" cy="2700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9742475" y="6017666"/>
            <a:ext cx="69885" cy="2700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10774897" y="6017351"/>
            <a:ext cx="241265" cy="2700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11278379" y="6070027"/>
            <a:ext cx="241265" cy="1524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8912397" y="6454704"/>
            <a:ext cx="219332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9129787" y="6454704"/>
            <a:ext cx="69885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10732616" y="6463334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10982227" y="6463334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11273424" y="6463334"/>
            <a:ext cx="84561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10483517" y="6842302"/>
            <a:ext cx="76874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8363388" y="7102882"/>
            <a:ext cx="792000" cy="138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10407003" y="7255716"/>
            <a:ext cx="654545" cy="1386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11443110" y="7255716"/>
            <a:ext cx="540946" cy="138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9537809" y="7403999"/>
            <a:ext cx="406421" cy="138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9825376" y="5152860"/>
            <a:ext cx="265392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9475627" y="5463709"/>
            <a:ext cx="265392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10129315" y="5463709"/>
            <a:ext cx="265392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10560391" y="5463709"/>
            <a:ext cx="265392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9949938" y="3905874"/>
            <a:ext cx="69885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正方形/長方形 237"/>
          <p:cNvSpPr/>
          <p:nvPr/>
        </p:nvSpPr>
        <p:spPr>
          <a:xfrm>
            <a:off x="10766148" y="3905874"/>
            <a:ext cx="69885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正方形/長方形 238"/>
          <p:cNvSpPr/>
          <p:nvPr/>
        </p:nvSpPr>
        <p:spPr>
          <a:xfrm>
            <a:off x="11426528" y="3912453"/>
            <a:ext cx="69885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テキスト ボックス 239"/>
          <p:cNvSpPr txBox="1"/>
          <p:nvPr/>
        </p:nvSpPr>
        <p:spPr>
          <a:xfrm>
            <a:off x="9717168" y="4669419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/>
              <a:t>(1)</a:t>
            </a:r>
            <a:endParaRPr kumimoji="1" lang="ja-JP" altLang="en-US" sz="800" dirty="0"/>
          </a:p>
        </p:txBody>
      </p:sp>
      <p:sp>
        <p:nvSpPr>
          <p:cNvPr id="242" name="テキスト ボックス 241"/>
          <p:cNvSpPr txBox="1"/>
          <p:nvPr/>
        </p:nvSpPr>
        <p:spPr>
          <a:xfrm>
            <a:off x="10511470" y="4669419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/>
              <a:t>(1)</a:t>
            </a:r>
            <a:endParaRPr kumimoji="1" lang="ja-JP" altLang="en-US" sz="800" dirty="0"/>
          </a:p>
        </p:txBody>
      </p:sp>
      <p:sp>
        <p:nvSpPr>
          <p:cNvPr id="243" name="テキスト ボックス 242"/>
          <p:cNvSpPr txBox="1"/>
          <p:nvPr/>
        </p:nvSpPr>
        <p:spPr>
          <a:xfrm>
            <a:off x="11305289" y="4672880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/>
              <a:t>(1)</a:t>
            </a:r>
            <a:endParaRPr kumimoji="1" lang="ja-JP" altLang="en-US" sz="800" dirty="0"/>
          </a:p>
        </p:txBody>
      </p:sp>
      <p:sp>
        <p:nvSpPr>
          <p:cNvPr id="230" name="正方形/長方形 229"/>
          <p:cNvSpPr/>
          <p:nvPr/>
        </p:nvSpPr>
        <p:spPr>
          <a:xfrm>
            <a:off x="9815981" y="4721872"/>
            <a:ext cx="89861" cy="3118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10623780" y="4721872"/>
            <a:ext cx="72256" cy="3197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11416461" y="4721872"/>
            <a:ext cx="79951" cy="3126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テキスト ボックス 243"/>
              <p:cNvSpPr txBox="1"/>
              <p:nvPr/>
            </p:nvSpPr>
            <p:spPr>
              <a:xfrm>
                <a:off x="9777585" y="4452840"/>
                <a:ext cx="722442" cy="20524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244" name="テキスト ボックス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585" y="4452840"/>
                <a:ext cx="722442" cy="205249"/>
              </a:xfrm>
              <a:prstGeom prst="rect">
                <a:avLst/>
              </a:prstGeom>
              <a:blipFill rotWithShape="0">
                <a:blip r:embed="rId9"/>
                <a:stretch>
                  <a:fillRect b="-1388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テキスト ボックス 244"/>
              <p:cNvSpPr txBox="1"/>
              <p:nvPr/>
            </p:nvSpPr>
            <p:spPr>
              <a:xfrm>
                <a:off x="10732616" y="4454663"/>
                <a:ext cx="1159420" cy="24622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kumimoji="1" lang="ja-JP" altLang="en-US" sz="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ja-JP" sz="800" dirty="0" smtClean="0"/>
                  <a:t>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sz="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ja-JP" sz="80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245" name="テキスト ボックス 2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616" y="4454663"/>
                <a:ext cx="1159420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5208" t="-78571" r="-2083" b="-7381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正方形/長方形 228"/>
          <p:cNvSpPr/>
          <p:nvPr/>
        </p:nvSpPr>
        <p:spPr>
          <a:xfrm>
            <a:off x="5073414" y="5344115"/>
            <a:ext cx="9301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6074664" y="5179999"/>
            <a:ext cx="136187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6332511" y="5179999"/>
            <a:ext cx="63532" cy="12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9825191" y="1531756"/>
            <a:ext cx="69885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9990944" y="1531756"/>
            <a:ext cx="57756" cy="10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9628224" y="1531756"/>
            <a:ext cx="6988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61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4</a:t>
            </a:r>
            <a:r>
              <a:rPr lang="ja-JP" altLang="en-US" sz="3200" dirty="0"/>
              <a:t>章 直交性</a:t>
            </a:r>
            <a:r>
              <a:rPr lang="en-US" altLang="ja-JP" sz="3200" dirty="0"/>
              <a:t>:4.3 </a:t>
            </a:r>
            <a:r>
              <a:rPr lang="ja-JP" altLang="en-US" sz="3200" dirty="0"/>
              <a:t>最小</a:t>
            </a:r>
            <a:r>
              <a:rPr lang="en-US" altLang="ja-JP" sz="3200" dirty="0"/>
              <a:t>2</a:t>
            </a:r>
            <a:r>
              <a:rPr lang="ja-JP" altLang="en-US" sz="3200" dirty="0"/>
              <a:t>乗近似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3" y="679904"/>
            <a:ext cx="4014135" cy="450772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70205"/>
          <a:stretch/>
        </p:blipFill>
        <p:spPr>
          <a:xfrm>
            <a:off x="4108352" y="4621603"/>
            <a:ext cx="4020081" cy="171338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48" y="679904"/>
            <a:ext cx="3996294" cy="598849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r="1272"/>
          <a:stretch/>
        </p:blipFill>
        <p:spPr>
          <a:xfrm>
            <a:off x="8233261" y="6669359"/>
            <a:ext cx="3945469" cy="3270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b="31201"/>
          <a:stretch/>
        </p:blipFill>
        <p:spPr>
          <a:xfrm>
            <a:off x="4133711" y="678500"/>
            <a:ext cx="4020081" cy="395637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064174" y="1856115"/>
            <a:ext cx="76874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61830" y="2529669"/>
            <a:ext cx="164787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023393" y="2128126"/>
            <a:ext cx="76874" cy="10413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82335" y="2204326"/>
            <a:ext cx="69885" cy="10413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026887" y="2341219"/>
            <a:ext cx="69885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842862" y="2490763"/>
            <a:ext cx="69885" cy="10413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007749" y="2490763"/>
            <a:ext cx="69885" cy="1041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652557" y="2492826"/>
            <a:ext cx="69885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246283" y="2204326"/>
            <a:ext cx="63532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851306" y="2128126"/>
            <a:ext cx="52505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92653" y="2341219"/>
            <a:ext cx="52505" cy="1041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783899" y="2128126"/>
            <a:ext cx="57756" cy="1041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33578" y="2289153"/>
            <a:ext cx="84561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842861" y="2894860"/>
            <a:ext cx="69885" cy="1041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992482" y="2930319"/>
                <a:ext cx="980846" cy="3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600" b="0" dirty="0" smtClean="0"/>
                  <a:t>　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ja-JP" sz="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en-US" altLang="ja-JP" sz="600" b="1" dirty="0" smtClean="0"/>
              </a:p>
              <a:p>
                <a:r>
                  <a:rPr lang="ja-JP" altLang="en-US" sz="600" dirty="0" smtClean="0"/>
                  <a:t>　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ja-JP" sz="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6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sz="600" b="1" dirty="0" smtClean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82" y="2930319"/>
                <a:ext cx="980846" cy="338426"/>
              </a:xfrm>
              <a:prstGeom prst="rect">
                <a:avLst/>
              </a:prstGeom>
              <a:blipFill rotWithShape="0">
                <a:blip r:embed="rId6"/>
                <a:stretch>
                  <a:fillRect t="-5455" b="-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正方形/長方形 31"/>
          <p:cNvSpPr/>
          <p:nvPr/>
        </p:nvSpPr>
        <p:spPr>
          <a:xfrm>
            <a:off x="1134092" y="2944119"/>
            <a:ext cx="52505" cy="8605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1631495" y="3028083"/>
            <a:ext cx="76874" cy="24554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1031902" y="1493366"/>
                <a:ext cx="828881" cy="385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600" b="0" dirty="0" smtClean="0"/>
                  <a:t>　</a:t>
                </a:r>
                <a14:m>
                  <m:oMath xmlns:m="http://schemas.openxmlformats.org/officeDocument/2006/math"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̂"/>
                        <m:ctrlP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kumimoji="1" lang="en-US" altLang="ja-JP" sz="600" b="1" dirty="0" smtClean="0"/>
              </a:p>
              <a:p>
                <a:r>
                  <a:rPr lang="ja-JP" altLang="en-US" sz="600" dirty="0" smtClean="0"/>
                  <a:t>　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ja-JP" sz="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ja-JP" sz="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ja-JP" sz="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6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sz="600" b="1" dirty="0" smtClean="0"/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02" y="1493366"/>
                <a:ext cx="828881" cy="385811"/>
              </a:xfrm>
              <a:prstGeom prst="rect">
                <a:avLst/>
              </a:prstGeom>
              <a:blipFill rotWithShape="0">
                <a:blip r:embed="rId7"/>
                <a:stretch>
                  <a:fillRect t="-9524" b="-15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正方形/長方形 34"/>
          <p:cNvSpPr/>
          <p:nvPr/>
        </p:nvSpPr>
        <p:spPr>
          <a:xfrm>
            <a:off x="1127406" y="1499915"/>
            <a:ext cx="52505" cy="8605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486028" y="1643412"/>
            <a:ext cx="84561" cy="18447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12999" y="1600603"/>
            <a:ext cx="306000" cy="2700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271709" y="1499915"/>
            <a:ext cx="52505" cy="8605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78173" y="1499915"/>
            <a:ext cx="52505" cy="8605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717425" y="1612879"/>
            <a:ext cx="84561" cy="24554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064783" y="3059631"/>
            <a:ext cx="504000" cy="18447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755650" y="2825750"/>
            <a:ext cx="2075317" cy="95189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1037580" y="2931020"/>
            <a:ext cx="84561" cy="1041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860068" y="3062017"/>
            <a:ext cx="51168" cy="18447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02508" y="2860262"/>
            <a:ext cx="74916" cy="94665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755650" y="2682875"/>
            <a:ext cx="2435225" cy="146050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2179305" y="2656669"/>
            <a:ext cx="164787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>
            <a:spLocks noChangeAspect="1"/>
          </p:cNvSpPr>
          <p:nvPr/>
        </p:nvSpPr>
        <p:spPr>
          <a:xfrm>
            <a:off x="3174365" y="266301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3293897" y="2593910"/>
                <a:ext cx="766557" cy="385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600" b="0" dirty="0" smtClean="0"/>
                  <a:t>　</a:t>
                </a:r>
                <a14:m>
                  <m:oMath xmlns:m="http://schemas.openxmlformats.org/officeDocument/2006/math"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en-US" altLang="ja-JP" sz="600" b="1" dirty="0" smtClean="0"/>
              </a:p>
              <a:p>
                <a:r>
                  <a:rPr lang="ja-JP" altLang="en-US" sz="600" dirty="0" smtClean="0"/>
                  <a:t>　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sz="6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6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sz="600" b="1" dirty="0" smtClean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897" y="2593910"/>
                <a:ext cx="766557" cy="38581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正方形/長方形 46"/>
          <p:cNvSpPr/>
          <p:nvPr/>
        </p:nvSpPr>
        <p:spPr>
          <a:xfrm>
            <a:off x="1269804" y="2942103"/>
            <a:ext cx="51168" cy="94665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342944" y="2595652"/>
            <a:ext cx="47732" cy="8605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373244" y="2699650"/>
            <a:ext cx="306000" cy="27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00543" y="1494399"/>
            <a:ext cx="59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n=2</a:t>
            </a:r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3366810" y="1509845"/>
            <a:ext cx="59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m=3</a:t>
            </a:r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2765216" y="3176836"/>
            <a:ext cx="265392" cy="1041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2810822" y="3047086"/>
            <a:ext cx="102319" cy="1041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587027" y="2662138"/>
            <a:ext cx="69885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 flipV="1">
            <a:off x="992482" y="2250042"/>
            <a:ext cx="1947568" cy="6350"/>
          </a:xfrm>
          <a:prstGeom prst="straightConnector1">
            <a:avLst/>
          </a:prstGeom>
          <a:ln>
            <a:solidFill>
              <a:srgbClr val="00B050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/>
          <p:cNvSpPr/>
          <p:nvPr/>
        </p:nvSpPr>
        <p:spPr>
          <a:xfrm>
            <a:off x="3393999" y="2592555"/>
            <a:ext cx="46516" cy="94665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3751208" y="2751683"/>
            <a:ext cx="46516" cy="167706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>
            <a:spLocks noChangeAspect="1"/>
          </p:cNvSpPr>
          <p:nvPr/>
        </p:nvSpPr>
        <p:spPr>
          <a:xfrm>
            <a:off x="2539205" y="2455189"/>
            <a:ext cx="36000" cy="36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>
            <a:spLocks noChangeAspect="1"/>
          </p:cNvSpPr>
          <p:nvPr/>
        </p:nvSpPr>
        <p:spPr>
          <a:xfrm>
            <a:off x="2799609" y="2902715"/>
            <a:ext cx="36000" cy="36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>
            <a:spLocks noChangeAspect="1"/>
          </p:cNvSpPr>
          <p:nvPr/>
        </p:nvSpPr>
        <p:spPr>
          <a:xfrm>
            <a:off x="725141" y="2797615"/>
            <a:ext cx="36000" cy="36000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>
            <a:spLocks noChangeAspect="1"/>
          </p:cNvSpPr>
          <p:nvPr/>
        </p:nvSpPr>
        <p:spPr>
          <a:xfrm>
            <a:off x="963471" y="2239268"/>
            <a:ext cx="36000" cy="36000"/>
          </a:xfrm>
          <a:prstGeom prst="ellipse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>
            <a:spLocks noChangeAspect="1"/>
          </p:cNvSpPr>
          <p:nvPr/>
        </p:nvSpPr>
        <p:spPr>
          <a:xfrm>
            <a:off x="2925040" y="2235440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/>
          <p:cNvCxnSpPr>
            <a:stCxn id="45" idx="1"/>
            <a:endCxn id="60" idx="6"/>
          </p:cNvCxnSpPr>
          <p:nvPr/>
        </p:nvCxnSpPr>
        <p:spPr>
          <a:xfrm flipH="1" flipV="1">
            <a:off x="2575205" y="2473189"/>
            <a:ext cx="604432" cy="195102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>
            <a:stCxn id="45" idx="3"/>
            <a:endCxn id="61" idx="7"/>
          </p:cNvCxnSpPr>
          <p:nvPr/>
        </p:nvCxnSpPr>
        <p:spPr>
          <a:xfrm flipH="1">
            <a:off x="2830337" y="2693747"/>
            <a:ext cx="349300" cy="21424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>
            <a:stCxn id="45" idx="0"/>
            <a:endCxn id="64" idx="4"/>
          </p:cNvCxnSpPr>
          <p:nvPr/>
        </p:nvCxnSpPr>
        <p:spPr>
          <a:xfrm flipH="1" flipV="1">
            <a:off x="2943040" y="2271440"/>
            <a:ext cx="249325" cy="391579"/>
          </a:xfrm>
          <a:prstGeom prst="straightConnector1">
            <a:avLst/>
          </a:prstGeom>
          <a:ln>
            <a:solidFill>
              <a:schemeClr val="accent2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グループ化 119"/>
          <p:cNvGrpSpPr/>
          <p:nvPr/>
        </p:nvGrpSpPr>
        <p:grpSpPr>
          <a:xfrm>
            <a:off x="19276" y="5297152"/>
            <a:ext cx="2048289" cy="1066688"/>
            <a:chOff x="6015037" y="28687"/>
            <a:chExt cx="2048289" cy="1066688"/>
          </a:xfrm>
        </p:grpSpPr>
        <p:pic>
          <p:nvPicPr>
            <p:cNvPr id="78" name="図 77"/>
            <p:cNvPicPr>
              <a:picLocks noChangeAspect="1"/>
            </p:cNvPicPr>
            <p:nvPr/>
          </p:nvPicPr>
          <p:blipFill rotWithShape="1">
            <a:blip r:embed="rId9"/>
            <a:srcRect l="45766" r="3693" b="53866"/>
            <a:stretch/>
          </p:blipFill>
          <p:spPr>
            <a:xfrm>
              <a:off x="6015037" y="31425"/>
              <a:ext cx="2048289" cy="106395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82" name="正方形/長方形 81"/>
            <p:cNvSpPr/>
            <p:nvPr/>
          </p:nvSpPr>
          <p:spPr>
            <a:xfrm>
              <a:off x="6594283" y="67883"/>
              <a:ext cx="69885" cy="119571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/>
            <p:cNvSpPr/>
            <p:nvPr/>
          </p:nvSpPr>
          <p:spPr>
            <a:xfrm>
              <a:off x="7969059" y="536488"/>
              <a:ext cx="63532" cy="119571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/>
            <p:cNvSpPr/>
            <p:nvPr/>
          </p:nvSpPr>
          <p:spPr>
            <a:xfrm>
              <a:off x="7418990" y="669983"/>
              <a:ext cx="57756" cy="119571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/>
          </p:nvSpPr>
          <p:spPr>
            <a:xfrm>
              <a:off x="6936249" y="739294"/>
              <a:ext cx="69885" cy="89835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/>
          </p:nvSpPr>
          <p:spPr>
            <a:xfrm>
              <a:off x="7147230" y="439869"/>
              <a:ext cx="69885" cy="89835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5" name="直線矢印コネクタ 94"/>
            <p:cNvCxnSpPr/>
            <p:nvPr/>
          </p:nvCxnSpPr>
          <p:spPr>
            <a:xfrm flipV="1">
              <a:off x="6326569" y="769357"/>
              <a:ext cx="611176" cy="154800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正方形/長方形 97"/>
            <p:cNvSpPr/>
            <p:nvPr/>
          </p:nvSpPr>
          <p:spPr>
            <a:xfrm>
              <a:off x="7364295" y="415568"/>
              <a:ext cx="63532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/>
            <p:cNvSpPr/>
            <p:nvPr/>
          </p:nvSpPr>
          <p:spPr>
            <a:xfrm>
              <a:off x="7364289" y="548918"/>
              <a:ext cx="63532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/>
            <p:cNvSpPr/>
            <p:nvPr/>
          </p:nvSpPr>
          <p:spPr>
            <a:xfrm>
              <a:off x="7473824" y="544150"/>
              <a:ext cx="63532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7607174" y="548909"/>
              <a:ext cx="63532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正方形/長方形 101"/>
            <p:cNvSpPr/>
            <p:nvPr/>
          </p:nvSpPr>
          <p:spPr>
            <a:xfrm>
              <a:off x="7842126" y="544144"/>
              <a:ext cx="69885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6735016" y="28687"/>
              <a:ext cx="10060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smtClean="0">
                  <a:solidFill>
                    <a:srgbClr val="00B0F0"/>
                  </a:solidFill>
                </a:rPr>
                <a:t>m=3 </a:t>
              </a:r>
              <a:r>
                <a:rPr kumimoji="1" lang="ja-JP" altLang="en-US" sz="700" dirty="0" smtClean="0">
                  <a:solidFill>
                    <a:srgbClr val="00B0F0"/>
                  </a:solidFill>
                </a:rPr>
                <a:t>の</a:t>
              </a:r>
              <a:r>
                <a:rPr kumimoji="1" lang="en-US" altLang="ja-JP" sz="700" dirty="0" smtClean="0">
                  <a:solidFill>
                    <a:srgbClr val="00B0F0"/>
                  </a:solidFill>
                </a:rPr>
                <a:t>3</a:t>
              </a:r>
              <a:r>
                <a:rPr kumimoji="1" lang="ja-JP" altLang="en-US" sz="700" dirty="0" smtClean="0">
                  <a:solidFill>
                    <a:srgbClr val="00B0F0"/>
                  </a:solidFill>
                </a:rPr>
                <a:t>次元ベクトル</a:t>
              </a:r>
              <a:endParaRPr kumimoji="1" lang="ja-JP" altLang="en-US" sz="700" dirty="0">
                <a:solidFill>
                  <a:srgbClr val="00B0F0"/>
                </a:solidFill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7096820" y="240069"/>
              <a:ext cx="7647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700" dirty="0" smtClean="0">
                  <a:solidFill>
                    <a:srgbClr val="FF0000"/>
                  </a:solidFill>
                </a:rPr>
                <a:t>n</a:t>
              </a:r>
              <a:r>
                <a:rPr kumimoji="1" lang="en-US" altLang="ja-JP" sz="700" dirty="0" smtClean="0">
                  <a:solidFill>
                    <a:srgbClr val="FF0000"/>
                  </a:solidFill>
                </a:rPr>
                <a:t>=2 </a:t>
              </a:r>
              <a:r>
                <a:rPr kumimoji="1" lang="ja-JP" altLang="en-US" sz="700" dirty="0" smtClean="0">
                  <a:solidFill>
                    <a:srgbClr val="FF0000"/>
                  </a:solidFill>
                </a:rPr>
                <a:t>の列空間</a:t>
              </a:r>
              <a:endParaRPr kumimoji="1" lang="ja-JP" altLang="en-US" sz="700" dirty="0">
                <a:solidFill>
                  <a:srgbClr val="FF0000"/>
                </a:solidFill>
              </a:endParaRPr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7438098" y="415568"/>
              <a:ext cx="69885" cy="108000"/>
            </a:xfrm>
            <a:prstGeom prst="rect">
              <a:avLst/>
            </a:prstGeom>
            <a:noFill/>
            <a:ln w="635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6226021" y="918488"/>
              <a:ext cx="84561" cy="10870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6895830" y="484245"/>
              <a:ext cx="69885" cy="89835"/>
            </a:xfrm>
            <a:prstGeom prst="rect">
              <a:avLst/>
            </a:pr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4" name="直線矢印コネクタ 113"/>
            <p:cNvCxnSpPr/>
            <p:nvPr/>
          </p:nvCxnSpPr>
          <p:spPr>
            <a:xfrm flipV="1">
              <a:off x="6332680" y="738759"/>
              <a:ext cx="288000" cy="170862"/>
            </a:xfrm>
            <a:prstGeom prst="straightConnector1">
              <a:avLst/>
            </a:prstGeom>
            <a:ln w="9525">
              <a:solidFill>
                <a:schemeClr val="accent6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テキスト ボックス 114"/>
                <p:cNvSpPr txBox="1"/>
                <p:nvPr/>
              </p:nvSpPr>
              <p:spPr>
                <a:xfrm>
                  <a:off x="6439339" y="632207"/>
                  <a:ext cx="1667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ja-JP" sz="9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1" lang="ja-JP" altLang="en-US" sz="9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テキスト ボックス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339" y="632207"/>
                  <a:ext cx="166712" cy="1384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8519" r="-11111" b="-86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直線コネクタ 115"/>
            <p:cNvCxnSpPr/>
            <p:nvPr/>
          </p:nvCxnSpPr>
          <p:spPr>
            <a:xfrm>
              <a:off x="6620917" y="731468"/>
              <a:ext cx="324000" cy="211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/>
            <p:cNvCxnSpPr/>
            <p:nvPr/>
          </p:nvCxnSpPr>
          <p:spPr>
            <a:xfrm flipH="1">
              <a:off x="6622155" y="123040"/>
              <a:ext cx="115546" cy="612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/>
            <p:cNvCxnSpPr/>
            <p:nvPr/>
          </p:nvCxnSpPr>
          <p:spPr>
            <a:xfrm flipV="1">
              <a:off x="6331332" y="116690"/>
              <a:ext cx="400018" cy="806175"/>
            </a:xfrm>
            <a:prstGeom prst="straightConnector1">
              <a:avLst/>
            </a:prstGeom>
            <a:ln w="95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フリーフォーム 118"/>
            <p:cNvSpPr/>
            <p:nvPr/>
          </p:nvSpPr>
          <p:spPr>
            <a:xfrm>
              <a:off x="6842581" y="681426"/>
              <a:ext cx="71438" cy="59531"/>
            </a:xfrm>
            <a:custGeom>
              <a:avLst/>
              <a:gdLst>
                <a:gd name="connsiteX0" fmla="*/ 71438 w 71438"/>
                <a:gd name="connsiteY0" fmla="*/ 9525 h 59531"/>
                <a:gd name="connsiteX1" fmla="*/ 0 w 71438"/>
                <a:gd name="connsiteY1" fmla="*/ 0 h 59531"/>
                <a:gd name="connsiteX2" fmla="*/ 30957 w 71438"/>
                <a:gd name="connsiteY2" fmla="*/ 59531 h 5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8" h="59531">
                  <a:moveTo>
                    <a:pt x="71438" y="9525"/>
                  </a:moveTo>
                  <a:lnTo>
                    <a:pt x="0" y="0"/>
                  </a:lnTo>
                  <a:lnTo>
                    <a:pt x="30957" y="59531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1" name="正方形/長方形 120"/>
          <p:cNvSpPr/>
          <p:nvPr/>
        </p:nvSpPr>
        <p:spPr>
          <a:xfrm>
            <a:off x="2633204" y="3441436"/>
            <a:ext cx="57756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2801458" y="3441436"/>
            <a:ext cx="57756" cy="1041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/>
              <p:cNvSpPr txBox="1"/>
              <p:nvPr/>
            </p:nvSpPr>
            <p:spPr>
              <a:xfrm>
                <a:off x="2079581" y="2109138"/>
                <a:ext cx="362984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700" b="0" dirty="0" smtClean="0"/>
                  <a:t>　</a:t>
                </a:r>
                <a14:m>
                  <m:oMath xmlns:m="http://schemas.openxmlformats.org/officeDocument/2006/math">
                    <m:r>
                      <a:rPr kumimoji="1" lang="en-US" altLang="ja-JP" sz="7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7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kumimoji="1" lang="en-US" altLang="ja-JP" sz="7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sz="7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kumimoji="1" lang="en-US" altLang="ja-JP" sz="700" b="1" dirty="0" smtClean="0"/>
              </a:p>
            </p:txBody>
          </p:sp>
        </mc:Choice>
        <mc:Fallback xmlns="">
          <p:sp>
            <p:nvSpPr>
              <p:cNvPr id="123" name="テキスト ボックス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581" y="2109138"/>
                <a:ext cx="362984" cy="107722"/>
              </a:xfrm>
              <a:prstGeom prst="rect">
                <a:avLst/>
              </a:prstGeom>
              <a:blipFill rotWithShape="0">
                <a:blip r:embed="rId11"/>
                <a:stretch>
                  <a:fillRect r="-5000"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正方形/長方形 123"/>
          <p:cNvSpPr/>
          <p:nvPr/>
        </p:nvSpPr>
        <p:spPr>
          <a:xfrm>
            <a:off x="2221035" y="2124186"/>
            <a:ext cx="63851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2381055" y="2128126"/>
            <a:ext cx="69885" cy="1041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6" name="正方形/長方形 125"/>
          <p:cNvSpPr/>
          <p:nvPr/>
        </p:nvSpPr>
        <p:spPr>
          <a:xfrm>
            <a:off x="52231" y="3978290"/>
            <a:ext cx="69885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833875" y="4138239"/>
            <a:ext cx="6988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003525" y="4138239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648333" y="4138239"/>
            <a:ext cx="69885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2346112" y="3822020"/>
            <a:ext cx="6988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3017275" y="3978290"/>
            <a:ext cx="69885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3888803" y="3980438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3699252" y="3974780"/>
            <a:ext cx="57756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3628408" y="3974780"/>
            <a:ext cx="63532" cy="1041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2754077" y="3977141"/>
            <a:ext cx="63532" cy="1041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635801" y="4297100"/>
            <a:ext cx="63532" cy="1041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262650" y="4584380"/>
            <a:ext cx="69885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588555" y="4582446"/>
            <a:ext cx="76874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2118625" y="5059155"/>
            <a:ext cx="76874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931323" y="5061224"/>
            <a:ext cx="69885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860068" y="5062330"/>
            <a:ext cx="63532" cy="10413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946838" y="4590580"/>
            <a:ext cx="76874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/>
              <p:cNvSpPr txBox="1"/>
              <p:nvPr/>
            </p:nvSpPr>
            <p:spPr>
              <a:xfrm>
                <a:off x="3210365" y="4666248"/>
                <a:ext cx="49622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700" b="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sz="700" b="1" i="1">
                        <a:latin typeface="Cambria Math" panose="02040503050406030204" pitchFamily="18" charset="0"/>
                      </a:rPr>
                      <m:t>𝒆</m:t>
                    </m:r>
                    <m:r>
                      <a:rPr kumimoji="1" lang="en-US" altLang="ja-JP" sz="7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700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̂"/>
                        <m:ctrlPr>
                          <a:rPr kumimoji="1" lang="en-US" altLang="ja-JP" sz="7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7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kumimoji="1" lang="en-US" altLang="ja-JP" sz="7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sz="7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kumimoji="1" lang="en-US" altLang="ja-JP" sz="700" b="1" dirty="0" smtClean="0"/>
              </a:p>
            </p:txBody>
          </p:sp>
        </mc:Choice>
        <mc:Fallback xmlns="">
          <p:sp>
            <p:nvSpPr>
              <p:cNvPr id="143" name="テキスト ボックス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65" y="4666248"/>
                <a:ext cx="496226" cy="107722"/>
              </a:xfrm>
              <a:prstGeom prst="rect">
                <a:avLst/>
              </a:prstGeom>
              <a:blipFill rotWithShape="0">
                <a:blip r:embed="rId12"/>
                <a:stretch>
                  <a:fillRect t="-22222" r="-9877"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正方形/長方形 143"/>
          <p:cNvSpPr/>
          <p:nvPr/>
        </p:nvSpPr>
        <p:spPr>
          <a:xfrm>
            <a:off x="3265305" y="4616639"/>
            <a:ext cx="63532" cy="73765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3265305" y="4691865"/>
            <a:ext cx="63532" cy="6705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3432815" y="4689018"/>
            <a:ext cx="52505" cy="7376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3487669" y="4689018"/>
            <a:ext cx="52505" cy="7376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3646501" y="4689018"/>
            <a:ext cx="52505" cy="7376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1007736" y="4904988"/>
            <a:ext cx="76874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1399635" y="4904988"/>
            <a:ext cx="69885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1225503" y="4904988"/>
            <a:ext cx="69885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3486960" y="4904988"/>
            <a:ext cx="123806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43200" y="5052593"/>
            <a:ext cx="84561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3622003" y="4771513"/>
            <a:ext cx="112551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3836080" y="4769579"/>
            <a:ext cx="123806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9160674" y="1858403"/>
            <a:ext cx="10231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5999473" y="2536069"/>
            <a:ext cx="123806" cy="63686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158910" y="3276205"/>
            <a:ext cx="69885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7435260" y="3276205"/>
            <a:ext cx="69885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149510" y="3431910"/>
            <a:ext cx="69885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6193852" y="3431910"/>
            <a:ext cx="69885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6388474" y="3431910"/>
            <a:ext cx="84561" cy="10413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テキスト ボックス 164"/>
          <p:cNvSpPr txBox="1"/>
          <p:nvPr/>
        </p:nvSpPr>
        <p:spPr>
          <a:xfrm>
            <a:off x="6075965" y="2484496"/>
            <a:ext cx="870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F0"/>
                </a:solidFill>
              </a:rPr>
              <a:t>ほとんどの場合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解はない．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grpSp>
        <p:nvGrpSpPr>
          <p:cNvPr id="201" name="グループ化 200"/>
          <p:cNvGrpSpPr/>
          <p:nvPr/>
        </p:nvGrpSpPr>
        <p:grpSpPr>
          <a:xfrm>
            <a:off x="2154799" y="5306783"/>
            <a:ext cx="1896861" cy="1437519"/>
            <a:chOff x="2457450" y="5734050"/>
            <a:chExt cx="1971675" cy="1494216"/>
          </a:xfrm>
        </p:grpSpPr>
        <p:pic>
          <p:nvPicPr>
            <p:cNvPr id="167" name="図 166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86" t="24332" r="47153"/>
            <a:stretch/>
          </p:blipFill>
          <p:spPr>
            <a:xfrm>
              <a:off x="2457450" y="5734050"/>
              <a:ext cx="1971675" cy="1494216"/>
            </a:xfrm>
            <a:prstGeom prst="rect">
              <a:avLst/>
            </a:prstGeom>
          </p:spPr>
        </p:pic>
        <p:sp>
          <p:nvSpPr>
            <p:cNvPr id="168" name="正方形/長方形 167"/>
            <p:cNvSpPr/>
            <p:nvPr/>
          </p:nvSpPr>
          <p:spPr>
            <a:xfrm>
              <a:off x="3314436" y="6904992"/>
              <a:ext cx="291931" cy="108000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9" name="正方形/長方形 168"/>
            <p:cNvSpPr/>
            <p:nvPr/>
          </p:nvSpPr>
          <p:spPr>
            <a:xfrm>
              <a:off x="4020199" y="6690330"/>
              <a:ext cx="321124" cy="108000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/>
            <p:cNvSpPr/>
            <p:nvPr/>
          </p:nvSpPr>
          <p:spPr>
            <a:xfrm>
              <a:off x="2483815" y="5762515"/>
              <a:ext cx="321124" cy="108000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/>
            <p:cNvSpPr/>
            <p:nvPr/>
          </p:nvSpPr>
          <p:spPr>
            <a:xfrm>
              <a:off x="3465295" y="6363390"/>
              <a:ext cx="321124" cy="108000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2" name="正方形/長方形 171"/>
            <p:cNvSpPr/>
            <p:nvPr/>
          </p:nvSpPr>
          <p:spPr>
            <a:xfrm>
              <a:off x="2514197" y="5962579"/>
              <a:ext cx="321124" cy="108000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3" name="正方形/長方形 172"/>
            <p:cNvSpPr/>
            <p:nvPr/>
          </p:nvSpPr>
          <p:spPr>
            <a:xfrm>
              <a:off x="4026704" y="6943906"/>
              <a:ext cx="388560" cy="108000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4" name="正方形/長方形 173"/>
            <p:cNvSpPr/>
            <p:nvPr/>
          </p:nvSpPr>
          <p:spPr>
            <a:xfrm>
              <a:off x="4049619" y="6816881"/>
              <a:ext cx="291931" cy="108000"/>
            </a:xfrm>
            <a:prstGeom prst="rect">
              <a:avLst/>
            </a:pr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5" name="正方形/長方形 174"/>
            <p:cNvSpPr/>
            <p:nvPr/>
          </p:nvSpPr>
          <p:spPr>
            <a:xfrm>
              <a:off x="2978636" y="6720051"/>
              <a:ext cx="360000" cy="108000"/>
            </a:xfrm>
            <a:prstGeom prst="rect">
              <a:avLst/>
            </a:pr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6" name="正方形/長方形 175"/>
            <p:cNvSpPr/>
            <p:nvPr/>
          </p:nvSpPr>
          <p:spPr>
            <a:xfrm>
              <a:off x="2993656" y="5850838"/>
              <a:ext cx="297521" cy="108000"/>
            </a:xfrm>
            <a:prstGeom prst="rect">
              <a:avLst/>
            </a:pr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7" name="直線矢印コネクタ 176"/>
            <p:cNvCxnSpPr/>
            <p:nvPr/>
          </p:nvCxnSpPr>
          <p:spPr>
            <a:xfrm flipV="1">
              <a:off x="3464907" y="6532392"/>
              <a:ext cx="0" cy="32400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グループ化 177"/>
            <p:cNvGrpSpPr/>
            <p:nvPr/>
          </p:nvGrpSpPr>
          <p:grpSpPr>
            <a:xfrm>
              <a:off x="3424522" y="6813412"/>
              <a:ext cx="87120" cy="87120"/>
              <a:chOff x="8764178" y="1283070"/>
              <a:chExt cx="87120" cy="87120"/>
            </a:xfrm>
          </p:grpSpPr>
          <p:cxnSp>
            <p:nvCxnSpPr>
              <p:cNvPr id="199" name="直線コネクタ 198"/>
              <p:cNvCxnSpPr/>
              <p:nvPr/>
            </p:nvCxnSpPr>
            <p:spPr>
              <a:xfrm flipV="1">
                <a:off x="8764178" y="1283070"/>
                <a:ext cx="87120" cy="8712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/>
              <p:cNvCxnSpPr/>
              <p:nvPr/>
            </p:nvCxnSpPr>
            <p:spPr>
              <a:xfrm flipH="1" flipV="1">
                <a:off x="8764178" y="1283070"/>
                <a:ext cx="87120" cy="8712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9" name="直線矢印コネクタ 178"/>
            <p:cNvCxnSpPr/>
            <p:nvPr/>
          </p:nvCxnSpPr>
          <p:spPr>
            <a:xfrm>
              <a:off x="3982989" y="6864687"/>
              <a:ext cx="0" cy="14400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グループ化 179"/>
            <p:cNvGrpSpPr/>
            <p:nvPr/>
          </p:nvGrpSpPr>
          <p:grpSpPr>
            <a:xfrm>
              <a:off x="3942604" y="6814039"/>
              <a:ext cx="87120" cy="87120"/>
              <a:chOff x="8764178" y="1283070"/>
              <a:chExt cx="87120" cy="87120"/>
            </a:xfrm>
          </p:grpSpPr>
          <p:cxnSp>
            <p:nvCxnSpPr>
              <p:cNvPr id="197" name="直線コネクタ 196"/>
              <p:cNvCxnSpPr/>
              <p:nvPr/>
            </p:nvCxnSpPr>
            <p:spPr>
              <a:xfrm flipV="1">
                <a:off x="8764178" y="1283070"/>
                <a:ext cx="87120" cy="8712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/>
              <p:cNvCxnSpPr/>
              <p:nvPr/>
            </p:nvCxnSpPr>
            <p:spPr>
              <a:xfrm flipH="1" flipV="1">
                <a:off x="8764178" y="1283070"/>
                <a:ext cx="87120" cy="8712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1" name="直線矢印コネクタ 180"/>
            <p:cNvCxnSpPr/>
            <p:nvPr/>
          </p:nvCxnSpPr>
          <p:spPr>
            <a:xfrm>
              <a:off x="2951402" y="5831416"/>
              <a:ext cx="0" cy="14400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グループ化 181"/>
            <p:cNvGrpSpPr/>
            <p:nvPr/>
          </p:nvGrpSpPr>
          <p:grpSpPr>
            <a:xfrm>
              <a:off x="2907955" y="5787185"/>
              <a:ext cx="87120" cy="87120"/>
              <a:chOff x="8764178" y="1283070"/>
              <a:chExt cx="87120" cy="87120"/>
            </a:xfrm>
          </p:grpSpPr>
          <p:cxnSp>
            <p:nvCxnSpPr>
              <p:cNvPr id="195" name="直線コネクタ 194"/>
              <p:cNvCxnSpPr/>
              <p:nvPr/>
            </p:nvCxnSpPr>
            <p:spPr>
              <a:xfrm flipV="1">
                <a:off x="8764178" y="1283070"/>
                <a:ext cx="87120" cy="8712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/>
              <p:cNvCxnSpPr/>
              <p:nvPr/>
            </p:nvCxnSpPr>
            <p:spPr>
              <a:xfrm flipH="1" flipV="1">
                <a:off x="8764178" y="1283070"/>
                <a:ext cx="87120" cy="87120"/>
              </a:xfrm>
              <a:prstGeom prst="line">
                <a:avLst/>
              </a:prstGeom>
              <a:ln w="127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3" name="円/楕円 182"/>
            <p:cNvSpPr>
              <a:spLocks noChangeAspect="1"/>
            </p:cNvSpPr>
            <p:nvPr/>
          </p:nvSpPr>
          <p:spPr>
            <a:xfrm>
              <a:off x="3452346" y="6491327"/>
              <a:ext cx="36000" cy="36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円/楕円 183"/>
            <p:cNvSpPr>
              <a:spLocks noChangeAspect="1"/>
            </p:cNvSpPr>
            <p:nvPr/>
          </p:nvSpPr>
          <p:spPr>
            <a:xfrm>
              <a:off x="2933402" y="5976471"/>
              <a:ext cx="36000" cy="36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円/楕円 184"/>
            <p:cNvSpPr>
              <a:spLocks noChangeAspect="1"/>
            </p:cNvSpPr>
            <p:nvPr/>
          </p:nvSpPr>
          <p:spPr>
            <a:xfrm>
              <a:off x="3967818" y="7012029"/>
              <a:ext cx="36000" cy="36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2" name="正方形/長方形 201"/>
          <p:cNvSpPr/>
          <p:nvPr/>
        </p:nvSpPr>
        <p:spPr>
          <a:xfrm>
            <a:off x="3602152" y="5597784"/>
            <a:ext cx="76874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3766270" y="5598618"/>
            <a:ext cx="57756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3417257" y="5597784"/>
            <a:ext cx="76874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5828886" y="3810464"/>
            <a:ext cx="517174" cy="11454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4819034" y="3797764"/>
            <a:ext cx="102319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5057259" y="3797764"/>
            <a:ext cx="93017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5123531" y="3996216"/>
            <a:ext cx="568891" cy="11454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4543675" y="3996216"/>
            <a:ext cx="76874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4913565" y="3992451"/>
            <a:ext cx="69885" cy="10413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6939988" y="4002662"/>
            <a:ext cx="93017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7171123" y="4000279"/>
            <a:ext cx="102319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7409348" y="4000279"/>
            <a:ext cx="93017" cy="1041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6699518" y="4010724"/>
            <a:ext cx="102319" cy="1041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7149510" y="3982038"/>
            <a:ext cx="426884" cy="13516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6272952" y="5455789"/>
            <a:ext cx="123806" cy="47848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5353141" y="5614764"/>
            <a:ext cx="57756" cy="114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6194269" y="4670010"/>
            <a:ext cx="278182" cy="47832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5513874" y="4761094"/>
            <a:ext cx="542099" cy="291711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5590057" y="5549710"/>
            <a:ext cx="542099" cy="291711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5267832" y="4830163"/>
            <a:ext cx="71308" cy="1067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5131214" y="4830163"/>
            <a:ext cx="126326" cy="10671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5216692" y="5614764"/>
            <a:ext cx="126326" cy="10671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6885074" y="6028664"/>
            <a:ext cx="517174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10564849" y="1852247"/>
            <a:ext cx="10231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8529636" y="2522867"/>
            <a:ext cx="10231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787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4401</TotalTime>
  <Words>370</Words>
  <Application>Microsoft Office PowerPoint</Application>
  <PresentationFormat>ワイド画面</PresentationFormat>
  <Paragraphs>122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第4章 直交性</vt:lpstr>
      <vt:lpstr>第4章 直交性:4.1 4つの部分空間の直交性</vt:lpstr>
      <vt:lpstr>第4章 直交性:4.1 4つの部分空間の直交性</vt:lpstr>
      <vt:lpstr>PowerPoint プレゼンテーション</vt:lpstr>
      <vt:lpstr>第4章 直交性:4.2 射影</vt:lpstr>
      <vt:lpstr>第4章 直交性:4.2 射影</vt:lpstr>
      <vt:lpstr>PowerPoint プレゼンテーション</vt:lpstr>
      <vt:lpstr>第4章 直交性:4.3 最小2乗近似</vt:lpstr>
      <vt:lpstr>第4章 直交性:4.3 最小2乗近似</vt:lpstr>
      <vt:lpstr>PowerPoint プレゼンテーション</vt:lpstr>
      <vt:lpstr>PowerPoint プレゼンテーション</vt:lpstr>
      <vt:lpstr>第4章 直交性:4.4 直交基底とグラム－シュミット法</vt:lpstr>
      <vt:lpstr>第4章 直交性:4.4 直交基底とグラム－シュミット法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森田 賢</cp:lastModifiedBy>
  <cp:revision>1909</cp:revision>
  <dcterms:created xsi:type="dcterms:W3CDTF">2016-05-31T00:32:30Z</dcterms:created>
  <dcterms:modified xsi:type="dcterms:W3CDTF">2016-07-01T11:25:50Z</dcterms:modified>
</cp:coreProperties>
</file>